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Lst>
  <p:notesMasterIdLst>
    <p:notesMasterId r:id="rId40"/>
  </p:notesMasterIdLst>
  <p:sldIdLst>
    <p:sldId id="256" r:id="rId5"/>
    <p:sldId id="330" r:id="rId6"/>
    <p:sldId id="263" r:id="rId7"/>
    <p:sldId id="258" r:id="rId8"/>
    <p:sldId id="308" r:id="rId9"/>
    <p:sldId id="259" r:id="rId10"/>
    <p:sldId id="327" r:id="rId11"/>
    <p:sldId id="328" r:id="rId12"/>
    <p:sldId id="268" r:id="rId13"/>
    <p:sldId id="260" r:id="rId14"/>
    <p:sldId id="309" r:id="rId15"/>
    <p:sldId id="261" r:id="rId16"/>
    <p:sldId id="312" r:id="rId17"/>
    <p:sldId id="329" r:id="rId18"/>
    <p:sldId id="311" r:id="rId19"/>
    <p:sldId id="313" r:id="rId20"/>
    <p:sldId id="273" r:id="rId21"/>
    <p:sldId id="262" r:id="rId22"/>
    <p:sldId id="314" r:id="rId23"/>
    <p:sldId id="315" r:id="rId24"/>
    <p:sldId id="316" r:id="rId25"/>
    <p:sldId id="317" r:id="rId26"/>
    <p:sldId id="318" r:id="rId27"/>
    <p:sldId id="319" r:id="rId28"/>
    <p:sldId id="321" r:id="rId29"/>
    <p:sldId id="324" r:id="rId30"/>
    <p:sldId id="332" r:id="rId31"/>
    <p:sldId id="333" r:id="rId32"/>
    <p:sldId id="334" r:id="rId33"/>
    <p:sldId id="322" r:id="rId34"/>
    <p:sldId id="331" r:id="rId35"/>
    <p:sldId id="323" r:id="rId36"/>
    <p:sldId id="326" r:id="rId37"/>
    <p:sldId id="335" r:id="rId38"/>
    <p:sldId id="264" r:id="rId39"/>
  </p:sldIdLst>
  <p:sldSz cx="9144000" cy="5143500" type="screen16x9"/>
  <p:notesSz cx="6858000" cy="9144000"/>
  <p:embeddedFontLst>
    <p:embeddedFont>
      <p:font typeface="Open Sans" panose="020B0606030504020204" pitchFamily="34" charset="0"/>
      <p:regular r:id="rId41"/>
      <p:bold r:id="rId42"/>
      <p:italic r:id="rId43"/>
      <p:boldItalic r:id="rId44"/>
    </p:embeddedFont>
    <p:embeddedFont>
      <p:font typeface="Open Sans Light" panose="020B0306030504020204" pitchFamily="34" charset="0"/>
      <p:regular r:id="rId45"/>
      <p:bold r:id="rId46"/>
      <p:italic r:id="rId47"/>
      <p:boldItalic r:id="rId48"/>
    </p:embeddedFont>
    <p:embeddedFont>
      <p:font typeface="Oswald" panose="00000500000000000000" pitchFamily="2" charset="0"/>
      <p:regular r:id="rId49"/>
      <p:bold r:id="rId50"/>
    </p:embeddedFont>
    <p:embeddedFont>
      <p:font typeface="Prompt" panose="00000500000000000000" pitchFamily="2" charset="-34"/>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967E3D-271B-4CB0-8431-156E256CB375}" v="3" dt="2023-12-22T14:59:05.165"/>
  </p1510:revLst>
</p1510:revInfo>
</file>

<file path=ppt/tableStyles.xml><?xml version="1.0" encoding="utf-8"?>
<a:tblStyleLst xmlns:a="http://schemas.openxmlformats.org/drawingml/2006/main" def="{0A10B4B8-FEBB-4F08-B5C1-D1D46D890C6A}">
  <a:tblStyle styleId="{0A10B4B8-FEBB-4F08-B5C1-D1D46D890C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69" y="2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6f1bce38b0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6f1bce38b0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745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d6095421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d6095421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6f1bce38b0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6f1bce38b0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689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6f1bce38b0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6f1bce38b0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65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6f1bce38b0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6f1bce38b0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192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6f1bce38b0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6f1bce38b0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02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26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532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f2a75a668_0_2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6f2a75a668_0_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57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f2a75a668_0_2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6f2a75a668_0_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495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f2a75a668_0_2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6f2a75a668_0_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29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f2a75a668_0_2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6f2a75a668_0_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60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f2a75a668_0_2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6f2a75a668_0_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618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776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518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669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610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561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d6095421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d6095421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470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08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f1bce38b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f1bce38b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62bf796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62bf796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62bf796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62bf796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584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6f1bce38b0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6f1bce38b0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477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6f1bce38b0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6f1bce38b0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85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000000"/>
            </a:gs>
            <a:gs pos="50000">
              <a:srgbClr val="241441"/>
            </a:gs>
            <a:gs pos="100000">
              <a:srgbClr val="000000"/>
            </a:gs>
          </a:gsLst>
          <a:lin ang="5400700"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3500"/>
          </a:xfrm>
          <a:prstGeom prst="rect">
            <a:avLst/>
          </a:prstGeom>
          <a:noFill/>
          <a:ln>
            <a:noFill/>
          </a:ln>
        </p:spPr>
      </p:pic>
      <p:sp>
        <p:nvSpPr>
          <p:cNvPr id="10" name="Google Shape;10;p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1" name="Google Shape;11;p2"/>
          <p:cNvSpPr txBox="1">
            <a:spLocks noGrp="1"/>
          </p:cNvSpPr>
          <p:nvPr>
            <p:ph type="subTitle" idx="1"/>
          </p:nvPr>
        </p:nvSpPr>
        <p:spPr>
          <a:xfrm>
            <a:off x="2368340" y="3381532"/>
            <a:ext cx="4401900" cy="33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500">
                <a:solidFill>
                  <a:schemeClr val="dk1"/>
                </a:solidFill>
                <a:latin typeface="Open Sans Light"/>
                <a:ea typeface="Open Sans Light"/>
                <a:cs typeface="Open Sans Light"/>
                <a:sym typeface="Open Sans Ligh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txBox="1">
            <a:spLocks noGrp="1"/>
          </p:cNvSpPr>
          <p:nvPr>
            <p:ph type="subTitle" idx="2"/>
          </p:nvPr>
        </p:nvSpPr>
        <p:spPr>
          <a:xfrm>
            <a:off x="3163276" y="1366074"/>
            <a:ext cx="2830800" cy="51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900">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CUSTOM_3">
    <p:spTree>
      <p:nvGrpSpPr>
        <p:cNvPr id="1" name="Shape 64"/>
        <p:cNvGrpSpPr/>
        <p:nvPr/>
      </p:nvGrpSpPr>
      <p:grpSpPr>
        <a:xfrm>
          <a:off x="0" y="0"/>
          <a:ext cx="0" cy="0"/>
          <a:chOff x="0" y="0"/>
          <a:chExt cx="0" cy="0"/>
        </a:xfrm>
      </p:grpSpPr>
      <p:pic>
        <p:nvPicPr>
          <p:cNvPr id="65" name="Google Shape;65;p13"/>
          <p:cNvPicPr preferRelativeResize="0"/>
          <p:nvPr/>
        </p:nvPicPr>
        <p:blipFill>
          <a:blip r:embed="rId2">
            <a:alphaModFix/>
          </a:blip>
          <a:stretch>
            <a:fillRect/>
          </a:stretch>
        </p:blipFill>
        <p:spPr>
          <a:xfrm>
            <a:off x="0" y="0"/>
            <a:ext cx="9143999" cy="5143500"/>
          </a:xfrm>
          <a:prstGeom prst="rect">
            <a:avLst/>
          </a:prstGeom>
          <a:noFill/>
          <a:ln>
            <a:noFill/>
          </a:ln>
        </p:spPr>
      </p:pic>
      <p:sp>
        <p:nvSpPr>
          <p:cNvPr id="66" name="Google Shape;66;p13"/>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hasCustomPrompt="1"/>
          </p:nvPr>
        </p:nvSpPr>
        <p:spPr>
          <a:xfrm>
            <a:off x="2944894" y="1208653"/>
            <a:ext cx="3267000" cy="137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 name="Google Shape;68;p13"/>
          <p:cNvSpPr txBox="1">
            <a:spLocks noGrp="1"/>
          </p:cNvSpPr>
          <p:nvPr>
            <p:ph type="subTitle" idx="1"/>
          </p:nvPr>
        </p:nvSpPr>
        <p:spPr>
          <a:xfrm>
            <a:off x="2438650" y="3274425"/>
            <a:ext cx="4279500" cy="710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925447" y="2322321"/>
            <a:ext cx="3291900" cy="67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4"/>
          <p:cNvSpPr txBox="1">
            <a:spLocks noGrp="1"/>
          </p:cNvSpPr>
          <p:nvPr>
            <p:ph type="title" idx="2" hasCustomPrompt="1"/>
          </p:nvPr>
        </p:nvSpPr>
        <p:spPr>
          <a:xfrm>
            <a:off x="2937897" y="1223348"/>
            <a:ext cx="3267000" cy="137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72" name="Google Shape;72;p14"/>
          <p:cNvPicPr preferRelativeResize="0"/>
          <p:nvPr/>
        </p:nvPicPr>
        <p:blipFill>
          <a:blip r:embed="rId2">
            <a:alphaModFix/>
          </a:blip>
          <a:stretch>
            <a:fillRect/>
          </a:stretch>
        </p:blipFill>
        <p:spPr>
          <a:xfrm>
            <a:off x="0" y="3"/>
            <a:ext cx="9144000" cy="6857994"/>
          </a:xfrm>
          <a:prstGeom prst="rect">
            <a:avLst/>
          </a:prstGeom>
          <a:noFill/>
          <a:ln>
            <a:noFill/>
          </a:ln>
        </p:spPr>
      </p:pic>
      <p:sp>
        <p:nvSpPr>
          <p:cNvPr id="73" name="Google Shape;73;p14"/>
          <p:cNvSpPr txBox="1">
            <a:spLocks noGrp="1"/>
          </p:cNvSpPr>
          <p:nvPr>
            <p:ph type="subTitle" idx="1"/>
          </p:nvPr>
        </p:nvSpPr>
        <p:spPr>
          <a:xfrm>
            <a:off x="2431647" y="3097260"/>
            <a:ext cx="4279500" cy="6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p:cSld name="ONE_COLUMN_TEXT_1_1_2">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blip>
          <a:stretch>
            <a:fillRect/>
          </a:stretch>
        </p:blipFill>
        <p:spPr>
          <a:xfrm>
            <a:off x="0" y="0"/>
            <a:ext cx="9143999" cy="5143500"/>
          </a:xfrm>
          <a:prstGeom prst="rect">
            <a:avLst/>
          </a:prstGeom>
          <a:noFill/>
          <a:ln>
            <a:noFill/>
          </a:ln>
        </p:spPr>
      </p:pic>
      <p:sp>
        <p:nvSpPr>
          <p:cNvPr id="88" name="Google Shape;88;p17"/>
          <p:cNvSpPr txBox="1">
            <a:spLocks noGrp="1"/>
          </p:cNvSpPr>
          <p:nvPr>
            <p:ph type="title"/>
          </p:nvPr>
        </p:nvSpPr>
        <p:spPr>
          <a:xfrm>
            <a:off x="2860350" y="3055083"/>
            <a:ext cx="34233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7"/>
          <p:cNvSpPr txBox="1">
            <a:spLocks noGrp="1"/>
          </p:cNvSpPr>
          <p:nvPr>
            <p:ph type="subTitle" idx="1"/>
          </p:nvPr>
        </p:nvSpPr>
        <p:spPr>
          <a:xfrm>
            <a:off x="2816400" y="3623279"/>
            <a:ext cx="3511200" cy="9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152400" y="152400"/>
            <a:ext cx="9143999" cy="5143500"/>
          </a:xfrm>
          <a:prstGeom prst="rect">
            <a:avLst/>
          </a:prstGeom>
          <a:noFill/>
          <a:ln>
            <a:noFill/>
          </a:ln>
        </p:spPr>
      </p:pic>
      <p:sp>
        <p:nvSpPr>
          <p:cNvPr id="102" name="Google Shape;102;p20"/>
          <p:cNvSpPr txBox="1">
            <a:spLocks noGrp="1"/>
          </p:cNvSpPr>
          <p:nvPr>
            <p:ph type="title"/>
          </p:nvPr>
        </p:nvSpPr>
        <p:spPr>
          <a:xfrm>
            <a:off x="2503120" y="365242"/>
            <a:ext cx="4137300" cy="525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03" name="Google Shape;103;p20"/>
          <p:cNvSpPr txBox="1">
            <a:spLocks noGrp="1"/>
          </p:cNvSpPr>
          <p:nvPr>
            <p:ph type="subTitle" idx="1"/>
          </p:nvPr>
        </p:nvSpPr>
        <p:spPr>
          <a:xfrm>
            <a:off x="725376" y="2980123"/>
            <a:ext cx="1467300" cy="58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4" name="Google Shape;104;p20"/>
          <p:cNvSpPr txBox="1">
            <a:spLocks noGrp="1"/>
          </p:cNvSpPr>
          <p:nvPr>
            <p:ph type="subTitle" idx="2"/>
          </p:nvPr>
        </p:nvSpPr>
        <p:spPr>
          <a:xfrm>
            <a:off x="2823368"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subTitle" idx="3"/>
          </p:nvPr>
        </p:nvSpPr>
        <p:spPr>
          <a:xfrm>
            <a:off x="4921384"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6" name="Google Shape;106;p20"/>
          <p:cNvSpPr txBox="1">
            <a:spLocks noGrp="1"/>
          </p:cNvSpPr>
          <p:nvPr>
            <p:ph type="subTitle" idx="4"/>
          </p:nvPr>
        </p:nvSpPr>
        <p:spPr>
          <a:xfrm>
            <a:off x="6951876"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20"/>
          <p:cNvSpPr txBox="1">
            <a:spLocks noGrp="1"/>
          </p:cNvSpPr>
          <p:nvPr>
            <p:ph type="subTitle" idx="5"/>
          </p:nvPr>
        </p:nvSpPr>
        <p:spPr>
          <a:xfrm>
            <a:off x="588749"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subTitle" idx="6"/>
          </p:nvPr>
        </p:nvSpPr>
        <p:spPr>
          <a:xfrm>
            <a:off x="2686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9" name="Google Shape;109;p20"/>
          <p:cNvSpPr txBox="1">
            <a:spLocks noGrp="1"/>
          </p:cNvSpPr>
          <p:nvPr>
            <p:ph type="subTitle" idx="7"/>
          </p:nvPr>
        </p:nvSpPr>
        <p:spPr>
          <a:xfrm>
            <a:off x="4784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0"/>
          <p:cNvSpPr txBox="1">
            <a:spLocks noGrp="1"/>
          </p:cNvSpPr>
          <p:nvPr>
            <p:ph type="subTitle" idx="8"/>
          </p:nvPr>
        </p:nvSpPr>
        <p:spPr>
          <a:xfrm>
            <a:off x="6882749" y="3545498"/>
            <a:ext cx="1672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9" hasCustomPrompt="1"/>
          </p:nvPr>
        </p:nvSpPr>
        <p:spPr>
          <a:xfrm>
            <a:off x="1031691"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2" name="Google Shape;112;p20"/>
          <p:cNvSpPr txBox="1">
            <a:spLocks noGrp="1"/>
          </p:cNvSpPr>
          <p:nvPr>
            <p:ph type="title" idx="13" hasCustomPrompt="1"/>
          </p:nvPr>
        </p:nvSpPr>
        <p:spPr>
          <a:xfrm>
            <a:off x="314016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3" name="Google Shape;113;p20"/>
          <p:cNvSpPr txBox="1">
            <a:spLocks noGrp="1"/>
          </p:cNvSpPr>
          <p:nvPr>
            <p:ph type="title" idx="14" hasCustomPrompt="1"/>
          </p:nvPr>
        </p:nvSpPr>
        <p:spPr>
          <a:xfrm>
            <a:off x="522104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4" name="Google Shape;114;p20"/>
          <p:cNvSpPr txBox="1">
            <a:spLocks noGrp="1"/>
          </p:cNvSpPr>
          <p:nvPr>
            <p:ph type="title" idx="15" hasCustomPrompt="1"/>
          </p:nvPr>
        </p:nvSpPr>
        <p:spPr>
          <a:xfrm>
            <a:off x="7259284"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1">
  <p:cSld name="CUSTOM">
    <p:spTree>
      <p:nvGrpSpPr>
        <p:cNvPr id="1" name="Shape 168"/>
        <p:cNvGrpSpPr/>
        <p:nvPr/>
      </p:nvGrpSpPr>
      <p:grpSpPr>
        <a:xfrm>
          <a:off x="0" y="0"/>
          <a:ext cx="0" cy="0"/>
          <a:chOff x="0" y="0"/>
          <a:chExt cx="0" cy="0"/>
        </a:xfrm>
      </p:grpSpPr>
      <p:pic>
        <p:nvPicPr>
          <p:cNvPr id="169" name="Google Shape;169;p26"/>
          <p:cNvPicPr preferRelativeResize="0"/>
          <p:nvPr/>
        </p:nvPicPr>
        <p:blipFill>
          <a:blip r:embed="rId2">
            <a:alphaModFix/>
          </a:blip>
          <a:stretch>
            <a:fillRect/>
          </a:stretch>
        </p:blipFill>
        <p:spPr>
          <a:xfrm>
            <a:off x="0" y="0"/>
            <a:ext cx="9143999" cy="5143500"/>
          </a:xfrm>
          <a:prstGeom prst="rect">
            <a:avLst/>
          </a:prstGeom>
          <a:noFill/>
          <a:ln>
            <a:noFill/>
          </a:ln>
        </p:spPr>
      </p:pic>
      <p:sp>
        <p:nvSpPr>
          <p:cNvPr id="170" name="Google Shape;170;p26"/>
          <p:cNvSpPr txBox="1">
            <a:spLocks noGrp="1"/>
          </p:cNvSpPr>
          <p:nvPr>
            <p:ph type="title"/>
          </p:nvPr>
        </p:nvSpPr>
        <p:spPr>
          <a:xfrm>
            <a:off x="5656807" y="2010886"/>
            <a:ext cx="3165300" cy="65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71" name="Google Shape;171;p26"/>
          <p:cNvSpPr txBox="1">
            <a:spLocks noGrp="1"/>
          </p:cNvSpPr>
          <p:nvPr>
            <p:ph type="subTitle" idx="1"/>
          </p:nvPr>
        </p:nvSpPr>
        <p:spPr>
          <a:xfrm>
            <a:off x="1268902" y="2048150"/>
            <a:ext cx="2739900" cy="12489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400">
                <a:latin typeface="Open Sans"/>
                <a:ea typeface="Open Sans"/>
                <a:cs typeface="Open Sans"/>
                <a:sym typeface="Open Sa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1">
  <p:cSld name="CUSTOM_1">
    <p:spTree>
      <p:nvGrpSpPr>
        <p:cNvPr id="1" name="Shape 176"/>
        <p:cNvGrpSpPr/>
        <p:nvPr/>
      </p:nvGrpSpPr>
      <p:grpSpPr>
        <a:xfrm>
          <a:off x="0" y="0"/>
          <a:ext cx="0" cy="0"/>
          <a:chOff x="0" y="0"/>
          <a:chExt cx="0" cy="0"/>
        </a:xfrm>
      </p:grpSpPr>
      <p:pic>
        <p:nvPicPr>
          <p:cNvPr id="177" name="Google Shape;177;p28"/>
          <p:cNvPicPr preferRelativeResize="0"/>
          <p:nvPr/>
        </p:nvPicPr>
        <p:blipFill>
          <a:blip r:embed="rId2">
            <a:alphaModFix/>
          </a:blip>
          <a:stretch>
            <a:fillRect/>
          </a:stretch>
        </p:blipFill>
        <p:spPr>
          <a:xfrm>
            <a:off x="0" y="0"/>
            <a:ext cx="9143999" cy="5143500"/>
          </a:xfrm>
          <a:prstGeom prst="rect">
            <a:avLst/>
          </a:prstGeom>
          <a:noFill/>
          <a:ln>
            <a:noFill/>
          </a:ln>
        </p:spPr>
      </p:pic>
      <p:sp>
        <p:nvSpPr>
          <p:cNvPr id="178" name="Google Shape;178;p28"/>
          <p:cNvSpPr txBox="1">
            <a:spLocks noGrp="1"/>
          </p:cNvSpPr>
          <p:nvPr>
            <p:ph type="title"/>
          </p:nvPr>
        </p:nvSpPr>
        <p:spPr>
          <a:xfrm>
            <a:off x="3053175" y="440280"/>
            <a:ext cx="3035100" cy="47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79" name="Google Shape;179;p28"/>
          <p:cNvSpPr txBox="1">
            <a:spLocks noGrp="1"/>
          </p:cNvSpPr>
          <p:nvPr>
            <p:ph type="subTitle" idx="1"/>
          </p:nvPr>
        </p:nvSpPr>
        <p:spPr>
          <a:xfrm>
            <a:off x="867073" y="3279609"/>
            <a:ext cx="1457700" cy="543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0" name="Google Shape;180;p28"/>
          <p:cNvSpPr txBox="1">
            <a:spLocks noGrp="1"/>
          </p:cNvSpPr>
          <p:nvPr>
            <p:ph type="subTitle" idx="2"/>
          </p:nvPr>
        </p:nvSpPr>
        <p:spPr>
          <a:xfrm>
            <a:off x="3849188" y="3279609"/>
            <a:ext cx="1471200" cy="543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1" name="Google Shape;181;p28"/>
          <p:cNvSpPr txBox="1">
            <a:spLocks noGrp="1"/>
          </p:cNvSpPr>
          <p:nvPr>
            <p:ph type="subTitle" idx="3"/>
          </p:nvPr>
        </p:nvSpPr>
        <p:spPr>
          <a:xfrm>
            <a:off x="6831752" y="3279609"/>
            <a:ext cx="1457700" cy="543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2" name="Google Shape;182;p28"/>
          <p:cNvSpPr txBox="1">
            <a:spLocks noGrp="1"/>
          </p:cNvSpPr>
          <p:nvPr>
            <p:ph type="subTitle" idx="4"/>
          </p:nvPr>
        </p:nvSpPr>
        <p:spPr>
          <a:xfrm>
            <a:off x="613873" y="3620351"/>
            <a:ext cx="1964100" cy="9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atin typeface="Open Sans Light"/>
                <a:ea typeface="Open Sans Light"/>
                <a:cs typeface="Open Sans Light"/>
                <a:sym typeface="Open Sans Ligh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3" name="Google Shape;183;p28"/>
          <p:cNvSpPr txBox="1">
            <a:spLocks noGrp="1"/>
          </p:cNvSpPr>
          <p:nvPr>
            <p:ph type="subTitle" idx="5"/>
          </p:nvPr>
        </p:nvSpPr>
        <p:spPr>
          <a:xfrm>
            <a:off x="3606638" y="3620351"/>
            <a:ext cx="1956300" cy="9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atin typeface="Open Sans Light"/>
                <a:ea typeface="Open Sans Light"/>
                <a:cs typeface="Open Sans Light"/>
                <a:sym typeface="Open Sans Ligh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4" name="Google Shape;184;p28"/>
          <p:cNvSpPr txBox="1">
            <a:spLocks noGrp="1"/>
          </p:cNvSpPr>
          <p:nvPr>
            <p:ph type="subTitle" idx="6"/>
          </p:nvPr>
        </p:nvSpPr>
        <p:spPr>
          <a:xfrm>
            <a:off x="6591602" y="3620351"/>
            <a:ext cx="1938000" cy="9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atin typeface="Open Sans Light"/>
                <a:ea typeface="Open Sans Light"/>
                <a:cs typeface="Open Sans Light"/>
                <a:sym typeface="Open Sans Ligh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3999" cy="5143500"/>
          </a:xfrm>
          <a:prstGeom prst="rect">
            <a:avLst/>
          </a:prstGeom>
          <a:noFill/>
          <a:ln>
            <a:noFill/>
          </a:ln>
        </p:spPr>
      </p:pic>
      <p:sp>
        <p:nvSpPr>
          <p:cNvPr id="15" name="Google Shape;15;p3"/>
          <p:cNvSpPr txBox="1">
            <a:spLocks noGrp="1"/>
          </p:cNvSpPr>
          <p:nvPr>
            <p:ph type="title"/>
          </p:nvPr>
        </p:nvSpPr>
        <p:spPr>
          <a:xfrm>
            <a:off x="2211597" y="2310401"/>
            <a:ext cx="4719600" cy="100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3"/>
          <p:cNvSpPr txBox="1">
            <a:spLocks noGrp="1"/>
          </p:cNvSpPr>
          <p:nvPr>
            <p:ph type="title" idx="2" hasCustomPrompt="1"/>
          </p:nvPr>
        </p:nvSpPr>
        <p:spPr>
          <a:xfrm>
            <a:off x="3398247" y="1196154"/>
            <a:ext cx="2346300" cy="122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3"/>
          <p:cNvSpPr txBox="1">
            <a:spLocks noGrp="1"/>
          </p:cNvSpPr>
          <p:nvPr>
            <p:ph type="subTitle" idx="1"/>
          </p:nvPr>
        </p:nvSpPr>
        <p:spPr>
          <a:xfrm>
            <a:off x="2289000" y="3303816"/>
            <a:ext cx="4564800" cy="7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9143999" cy="5143500"/>
          </a:xfrm>
          <a:prstGeom prst="rect">
            <a:avLst/>
          </a:prstGeom>
          <a:noFill/>
          <a:ln>
            <a:noFill/>
          </a:ln>
        </p:spPr>
      </p:pic>
      <p:sp>
        <p:nvSpPr>
          <p:cNvPr id="20" name="Google Shape;20;p4"/>
          <p:cNvSpPr txBox="1">
            <a:spLocks noGrp="1"/>
          </p:cNvSpPr>
          <p:nvPr>
            <p:ph type="body" idx="1"/>
          </p:nvPr>
        </p:nvSpPr>
        <p:spPr>
          <a:xfrm>
            <a:off x="677325" y="1268075"/>
            <a:ext cx="7788000" cy="2771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FFFFFF"/>
              </a:buClr>
              <a:buSzPts val="1100"/>
              <a:buAutoNum type="arabicPeriod"/>
              <a:defRPr sz="1100">
                <a:solidFill>
                  <a:srgbClr val="FFFFFF"/>
                </a:solidFill>
              </a:defRPr>
            </a:lvl1pPr>
            <a:lvl2pPr marL="914400" lvl="1" indent="-317500" rtl="0">
              <a:spcBef>
                <a:spcPts val="0"/>
              </a:spcBef>
              <a:spcAft>
                <a:spcPts val="0"/>
              </a:spcAft>
              <a:buClr>
                <a:srgbClr val="FFFFFF"/>
              </a:buClr>
              <a:buSzPts val="1400"/>
              <a:buFont typeface="Muli"/>
              <a:buAutoNum type="alphaLcPeriod"/>
              <a:defRPr>
                <a:solidFill>
                  <a:srgbClr val="FFFFFF"/>
                </a:solidFill>
              </a:defRPr>
            </a:lvl2pPr>
            <a:lvl3pPr marL="1371600" lvl="2" indent="-317500" rtl="0">
              <a:spcBef>
                <a:spcPts val="1600"/>
              </a:spcBef>
              <a:spcAft>
                <a:spcPts val="0"/>
              </a:spcAft>
              <a:buClr>
                <a:srgbClr val="FFFFFF"/>
              </a:buClr>
              <a:buSzPts val="1400"/>
              <a:buFont typeface="Muli"/>
              <a:buAutoNum type="romanLcPeriod"/>
              <a:defRPr>
                <a:solidFill>
                  <a:srgbClr val="FFFFFF"/>
                </a:solidFill>
              </a:defRPr>
            </a:lvl3pPr>
            <a:lvl4pPr marL="1828800" lvl="3" indent="-317500" rtl="0">
              <a:spcBef>
                <a:spcPts val="1600"/>
              </a:spcBef>
              <a:spcAft>
                <a:spcPts val="0"/>
              </a:spcAft>
              <a:buClr>
                <a:srgbClr val="FFFFFF"/>
              </a:buClr>
              <a:buSzPts val="1400"/>
              <a:buFont typeface="Muli"/>
              <a:buAutoNum type="arabicPeriod"/>
              <a:defRPr>
                <a:solidFill>
                  <a:srgbClr val="FFFFFF"/>
                </a:solidFill>
              </a:defRPr>
            </a:lvl4pPr>
            <a:lvl5pPr marL="2286000" lvl="4" indent="-317500" rtl="0">
              <a:spcBef>
                <a:spcPts val="1600"/>
              </a:spcBef>
              <a:spcAft>
                <a:spcPts val="0"/>
              </a:spcAft>
              <a:buClr>
                <a:srgbClr val="FFFFFF"/>
              </a:buClr>
              <a:buSzPts val="1400"/>
              <a:buFont typeface="Muli"/>
              <a:buAutoNum type="alphaLcPeriod"/>
              <a:defRPr>
                <a:solidFill>
                  <a:srgbClr val="FFFFFF"/>
                </a:solidFill>
              </a:defRPr>
            </a:lvl5pPr>
            <a:lvl6pPr marL="2743200" lvl="5" indent="-317500" rtl="0">
              <a:spcBef>
                <a:spcPts val="1600"/>
              </a:spcBef>
              <a:spcAft>
                <a:spcPts val="0"/>
              </a:spcAft>
              <a:buClr>
                <a:srgbClr val="FFFFFF"/>
              </a:buClr>
              <a:buSzPts val="1400"/>
              <a:buFont typeface="Muli"/>
              <a:buAutoNum type="romanLcPeriod"/>
              <a:defRPr>
                <a:solidFill>
                  <a:srgbClr val="FFFFFF"/>
                </a:solidFill>
              </a:defRPr>
            </a:lvl6pPr>
            <a:lvl7pPr marL="3200400" lvl="6" indent="-317500" rtl="0">
              <a:spcBef>
                <a:spcPts val="1600"/>
              </a:spcBef>
              <a:spcAft>
                <a:spcPts val="0"/>
              </a:spcAft>
              <a:buClr>
                <a:srgbClr val="FFFFFF"/>
              </a:buClr>
              <a:buSzPts val="1400"/>
              <a:buFont typeface="Muli"/>
              <a:buAutoNum type="arabicPeriod"/>
              <a:defRPr>
                <a:solidFill>
                  <a:srgbClr val="FFFFFF"/>
                </a:solidFill>
              </a:defRPr>
            </a:lvl7pPr>
            <a:lvl8pPr marL="3657600" lvl="7" indent="-317500" rtl="0">
              <a:spcBef>
                <a:spcPts val="1600"/>
              </a:spcBef>
              <a:spcAft>
                <a:spcPts val="0"/>
              </a:spcAft>
              <a:buClr>
                <a:srgbClr val="FFFFFF"/>
              </a:buClr>
              <a:buSzPts val="1400"/>
              <a:buFont typeface="Muli"/>
              <a:buAutoNum type="alphaLcPeriod"/>
              <a:defRPr>
                <a:solidFill>
                  <a:srgbClr val="FFFFFF"/>
                </a:solidFill>
              </a:defRPr>
            </a:lvl8pPr>
            <a:lvl9pPr marL="4114800" lvl="8" indent="-317500" rtl="0">
              <a:spcBef>
                <a:spcPts val="1600"/>
              </a:spcBef>
              <a:spcAft>
                <a:spcPts val="1600"/>
              </a:spcAft>
              <a:buClr>
                <a:srgbClr val="FFFFFF"/>
              </a:buClr>
              <a:buSzPts val="1400"/>
              <a:buFont typeface="Muli"/>
              <a:buAutoNum type="romanLcPeriod"/>
              <a:defRPr>
                <a:solidFill>
                  <a:srgbClr val="FFFFFF"/>
                </a:solidFill>
              </a:defRPr>
            </a:lvl9pPr>
          </a:lstStyle>
          <a:p>
            <a:endParaRPr/>
          </a:p>
        </p:txBody>
      </p:sp>
      <p:sp>
        <p:nvSpPr>
          <p:cNvPr id="21" name="Google Shape;21;p4"/>
          <p:cNvSpPr txBox="1">
            <a:spLocks noGrp="1"/>
          </p:cNvSpPr>
          <p:nvPr>
            <p:ph type="title"/>
          </p:nvPr>
        </p:nvSpPr>
        <p:spPr>
          <a:xfrm>
            <a:off x="359325" y="376550"/>
            <a:ext cx="84240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Font typeface="Prompt"/>
              <a:buNone/>
              <a:defRPr>
                <a:solidFill>
                  <a:srgbClr val="FFFFFF"/>
                </a:solidFill>
                <a:latin typeface="Prompt"/>
                <a:ea typeface="Prompt"/>
                <a:cs typeface="Prompt"/>
                <a:sym typeface="Prompt"/>
              </a:defRPr>
            </a:lvl1pPr>
            <a:lvl2pPr lvl="1"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2pPr>
            <a:lvl3pPr lvl="2"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3pPr>
            <a:lvl4pPr lvl="3"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4pPr>
            <a:lvl5pPr lvl="4"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5pPr>
            <a:lvl6pPr lvl="5"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6pPr>
            <a:lvl7pPr lvl="6"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7pPr>
            <a:lvl8pPr lvl="7"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8pPr>
            <a:lvl9pPr lvl="8"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9pPr>
          </a:lstStyle>
          <a:p>
            <a:endParaRPr/>
          </a:p>
        </p:txBody>
      </p:sp>
      <p:sp>
        <p:nvSpPr>
          <p:cNvPr id="22" name="Google Shape;22;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3" name="Google Shape;23;p4"/>
          <p:cNvSpPr txBox="1">
            <a:spLocks noGrp="1"/>
          </p:cNvSpPr>
          <p:nvPr>
            <p:ph type="subTitle" idx="2"/>
          </p:nvPr>
        </p:nvSpPr>
        <p:spPr>
          <a:xfrm>
            <a:off x="677325" y="4190075"/>
            <a:ext cx="4565100" cy="262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1100" b="0">
                <a:solidFill>
                  <a:schemeClr val="lt1"/>
                </a:solidFill>
              </a:defRPr>
            </a:lvl1pPr>
            <a:lvl2pPr lvl="1" rtl="0">
              <a:lnSpc>
                <a:spcPct val="100000"/>
              </a:lnSpc>
              <a:spcBef>
                <a:spcPts val="160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0" y="0"/>
            <a:ext cx="9143999" cy="5143500"/>
          </a:xfrm>
          <a:prstGeom prst="rect">
            <a:avLst/>
          </a:prstGeom>
          <a:noFill/>
          <a:ln>
            <a:noFill/>
          </a:ln>
        </p:spPr>
      </p:pic>
      <p:sp>
        <p:nvSpPr>
          <p:cNvPr id="44" name="Google Shape;44;p6"/>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pic>
        <p:nvPicPr>
          <p:cNvPr id="46" name="Google Shape;46;p7"/>
          <p:cNvPicPr preferRelativeResize="0"/>
          <p:nvPr/>
        </p:nvPicPr>
        <p:blipFill>
          <a:blip r:embed="rId2">
            <a:alphaModFix/>
          </a:blip>
          <a:stretch>
            <a:fillRect/>
          </a:stretch>
        </p:blipFill>
        <p:spPr>
          <a:xfrm>
            <a:off x="0" y="0"/>
            <a:ext cx="9143999" cy="5143500"/>
          </a:xfrm>
          <a:prstGeom prst="rect">
            <a:avLst/>
          </a:prstGeom>
          <a:noFill/>
          <a:ln>
            <a:noFill/>
          </a:ln>
        </p:spPr>
      </p:pic>
      <p:sp>
        <p:nvSpPr>
          <p:cNvPr id="47" name="Google Shape;47;p7"/>
          <p:cNvSpPr txBox="1">
            <a:spLocks noGrp="1"/>
          </p:cNvSpPr>
          <p:nvPr>
            <p:ph type="title"/>
          </p:nvPr>
        </p:nvSpPr>
        <p:spPr>
          <a:xfrm>
            <a:off x="5740597" y="3218345"/>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subTitle" idx="1"/>
          </p:nvPr>
        </p:nvSpPr>
        <p:spPr>
          <a:xfrm>
            <a:off x="1073400" y="1645600"/>
            <a:ext cx="3843300" cy="244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9" name="Google Shape;49;p7"/>
          <p:cNvSpPr txBox="1">
            <a:spLocks noGrp="1"/>
          </p:cNvSpPr>
          <p:nvPr>
            <p:ph type="title" idx="2"/>
          </p:nvPr>
        </p:nvSpPr>
        <p:spPr>
          <a:xfrm>
            <a:off x="5757869" y="3492189"/>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b="0">
                <a:latin typeface="Roboto"/>
                <a:ea typeface="Roboto"/>
                <a:cs typeface="Roboto"/>
                <a:sym typeface="Robot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559564" y="543150"/>
            <a:ext cx="2700900" cy="2056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a:latin typeface="Prompt"/>
                <a:ea typeface="Prompt"/>
                <a:cs typeface="Prompt"/>
                <a:sym typeface="Prompt"/>
              </a:defRPr>
            </a:lvl1pPr>
            <a:lvl2pPr lvl="1" algn="ctr" rtl="0">
              <a:spcBef>
                <a:spcPts val="0"/>
              </a:spcBef>
              <a:spcAft>
                <a:spcPts val="0"/>
              </a:spcAft>
              <a:buNone/>
              <a:defRPr sz="3200">
                <a:latin typeface="Prompt"/>
                <a:ea typeface="Prompt"/>
                <a:cs typeface="Prompt"/>
                <a:sym typeface="Prompt"/>
              </a:defRPr>
            </a:lvl2pPr>
            <a:lvl3pPr lvl="2" algn="ctr" rtl="0">
              <a:spcBef>
                <a:spcPts val="0"/>
              </a:spcBef>
              <a:spcAft>
                <a:spcPts val="0"/>
              </a:spcAft>
              <a:buNone/>
              <a:defRPr sz="3200">
                <a:latin typeface="Prompt"/>
                <a:ea typeface="Prompt"/>
                <a:cs typeface="Prompt"/>
                <a:sym typeface="Prompt"/>
              </a:defRPr>
            </a:lvl3pPr>
            <a:lvl4pPr lvl="3" algn="ctr" rtl="0">
              <a:spcBef>
                <a:spcPts val="0"/>
              </a:spcBef>
              <a:spcAft>
                <a:spcPts val="0"/>
              </a:spcAft>
              <a:buNone/>
              <a:defRPr sz="3200">
                <a:latin typeface="Prompt"/>
                <a:ea typeface="Prompt"/>
                <a:cs typeface="Prompt"/>
                <a:sym typeface="Prompt"/>
              </a:defRPr>
            </a:lvl4pPr>
            <a:lvl5pPr lvl="4" algn="ctr" rtl="0">
              <a:spcBef>
                <a:spcPts val="0"/>
              </a:spcBef>
              <a:spcAft>
                <a:spcPts val="0"/>
              </a:spcAft>
              <a:buNone/>
              <a:defRPr sz="3200">
                <a:latin typeface="Prompt"/>
                <a:ea typeface="Prompt"/>
                <a:cs typeface="Prompt"/>
                <a:sym typeface="Prompt"/>
              </a:defRPr>
            </a:lvl5pPr>
            <a:lvl6pPr lvl="5" algn="ctr" rtl="0">
              <a:spcBef>
                <a:spcPts val="0"/>
              </a:spcBef>
              <a:spcAft>
                <a:spcPts val="0"/>
              </a:spcAft>
              <a:buNone/>
              <a:defRPr sz="3200">
                <a:latin typeface="Prompt"/>
                <a:ea typeface="Prompt"/>
                <a:cs typeface="Prompt"/>
                <a:sym typeface="Prompt"/>
              </a:defRPr>
            </a:lvl6pPr>
            <a:lvl7pPr lvl="6" algn="ctr" rtl="0">
              <a:spcBef>
                <a:spcPts val="0"/>
              </a:spcBef>
              <a:spcAft>
                <a:spcPts val="0"/>
              </a:spcAft>
              <a:buNone/>
              <a:defRPr sz="3200">
                <a:latin typeface="Prompt"/>
                <a:ea typeface="Prompt"/>
                <a:cs typeface="Prompt"/>
                <a:sym typeface="Prompt"/>
              </a:defRPr>
            </a:lvl7pPr>
            <a:lvl8pPr lvl="7" algn="ctr" rtl="0">
              <a:spcBef>
                <a:spcPts val="0"/>
              </a:spcBef>
              <a:spcAft>
                <a:spcPts val="0"/>
              </a:spcAft>
              <a:buNone/>
              <a:defRPr sz="3200">
                <a:latin typeface="Prompt"/>
                <a:ea typeface="Prompt"/>
                <a:cs typeface="Prompt"/>
                <a:sym typeface="Prompt"/>
              </a:defRPr>
            </a:lvl8pPr>
            <a:lvl9pPr lvl="8" algn="ctr" rtl="0">
              <a:spcBef>
                <a:spcPts val="0"/>
              </a:spcBef>
              <a:spcAft>
                <a:spcPts val="0"/>
              </a:spcAft>
              <a:buNone/>
              <a:defRPr sz="3200">
                <a:latin typeface="Prompt"/>
                <a:ea typeface="Prompt"/>
                <a:cs typeface="Prompt"/>
                <a:sym typeface="Promp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000000"/>
            </a:gs>
            <a:gs pos="50000">
              <a:srgbClr val="241441"/>
            </a:gs>
            <a:gs pos="100000">
              <a:srgbClr val="000000"/>
            </a:gs>
          </a:gsLst>
          <a:lin ang="5400700" scaled="0"/>
        </a:gra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a:blip r:embed="rId2">
            <a:alphaModFix/>
          </a:blip>
          <a:stretch>
            <a:fillRect/>
          </a:stretch>
        </p:blipFill>
        <p:spPr>
          <a:xfrm>
            <a:off x="0" y="0"/>
            <a:ext cx="9143999" cy="5143500"/>
          </a:xfrm>
          <a:prstGeom prst="rect">
            <a:avLst/>
          </a:prstGeom>
          <a:noFill/>
          <a:ln>
            <a:noFill/>
          </a:ln>
        </p:spPr>
      </p:pic>
      <p:sp>
        <p:nvSpPr>
          <p:cNvPr id="54" name="Google Shape;54;p9"/>
          <p:cNvSpPr txBox="1">
            <a:spLocks noGrp="1"/>
          </p:cNvSpPr>
          <p:nvPr>
            <p:ph type="title"/>
          </p:nvPr>
        </p:nvSpPr>
        <p:spPr>
          <a:xfrm>
            <a:off x="385266" y="1987183"/>
            <a:ext cx="3153000" cy="600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2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55" name="Google Shape;55;p9"/>
          <p:cNvSpPr txBox="1">
            <a:spLocks noGrp="1"/>
          </p:cNvSpPr>
          <p:nvPr>
            <p:ph type="subTitle" idx="1"/>
          </p:nvPr>
        </p:nvSpPr>
        <p:spPr>
          <a:xfrm>
            <a:off x="5122878" y="1580250"/>
            <a:ext cx="3005700" cy="217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Font typeface="Open Sans"/>
              <a:buNone/>
              <a:defRPr sz="1400">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pic>
        <p:nvPicPr>
          <p:cNvPr id="57" name="Google Shape;57;p10"/>
          <p:cNvPicPr preferRelativeResize="0"/>
          <p:nvPr/>
        </p:nvPicPr>
        <p:blipFill>
          <a:blip r:embed="rId2">
            <a:alphaModFix/>
          </a:blip>
          <a:stretch>
            <a:fillRect/>
          </a:stretch>
        </p:blipFill>
        <p:spPr>
          <a:xfrm>
            <a:off x="0" y="0"/>
            <a:ext cx="9143999" cy="5143500"/>
          </a:xfrm>
          <a:prstGeom prst="rect">
            <a:avLst/>
          </a:prstGeom>
          <a:noFill/>
          <a:ln>
            <a:noFill/>
          </a:ln>
        </p:spPr>
      </p:pic>
      <p:sp>
        <p:nvSpPr>
          <p:cNvPr id="58" name="Google Shape;58;p10"/>
          <p:cNvSpPr txBox="1">
            <a:spLocks noGrp="1"/>
          </p:cNvSpPr>
          <p:nvPr>
            <p:ph type="title"/>
          </p:nvPr>
        </p:nvSpPr>
        <p:spPr>
          <a:xfrm>
            <a:off x="2101800" y="2309850"/>
            <a:ext cx="4940400" cy="5238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1400">
                <a:latin typeface="Open Sans"/>
                <a:ea typeface="Open Sans"/>
                <a:cs typeface="Open Sans"/>
                <a:sym typeface="Open Sans"/>
              </a:defRPr>
            </a:lvl1pPr>
            <a:lvl2pPr lvl="1" algn="r">
              <a:spcBef>
                <a:spcPts val="0"/>
              </a:spcBef>
              <a:spcAft>
                <a:spcPts val="0"/>
              </a:spcAft>
              <a:buNone/>
              <a:defRPr>
                <a:latin typeface="Open Sans"/>
                <a:ea typeface="Open Sans"/>
                <a:cs typeface="Open Sans"/>
                <a:sym typeface="Open Sans"/>
              </a:defRPr>
            </a:lvl2pPr>
            <a:lvl3pPr lvl="2" algn="r">
              <a:spcBef>
                <a:spcPts val="0"/>
              </a:spcBef>
              <a:spcAft>
                <a:spcPts val="0"/>
              </a:spcAft>
              <a:buNone/>
              <a:defRPr>
                <a:latin typeface="Open Sans"/>
                <a:ea typeface="Open Sans"/>
                <a:cs typeface="Open Sans"/>
                <a:sym typeface="Open Sans"/>
              </a:defRPr>
            </a:lvl3pPr>
            <a:lvl4pPr lvl="3" algn="r">
              <a:spcBef>
                <a:spcPts val="0"/>
              </a:spcBef>
              <a:spcAft>
                <a:spcPts val="0"/>
              </a:spcAft>
              <a:buNone/>
              <a:defRPr>
                <a:latin typeface="Open Sans"/>
                <a:ea typeface="Open Sans"/>
                <a:cs typeface="Open Sans"/>
                <a:sym typeface="Open Sans"/>
              </a:defRPr>
            </a:lvl4pPr>
            <a:lvl5pPr lvl="4" algn="r">
              <a:spcBef>
                <a:spcPts val="0"/>
              </a:spcBef>
              <a:spcAft>
                <a:spcPts val="0"/>
              </a:spcAft>
              <a:buNone/>
              <a:defRPr>
                <a:latin typeface="Open Sans"/>
                <a:ea typeface="Open Sans"/>
                <a:cs typeface="Open Sans"/>
                <a:sym typeface="Open Sans"/>
              </a:defRPr>
            </a:lvl5pPr>
            <a:lvl6pPr lvl="5" algn="r">
              <a:spcBef>
                <a:spcPts val="0"/>
              </a:spcBef>
              <a:spcAft>
                <a:spcPts val="0"/>
              </a:spcAft>
              <a:buNone/>
              <a:defRPr>
                <a:latin typeface="Open Sans"/>
                <a:ea typeface="Open Sans"/>
                <a:cs typeface="Open Sans"/>
                <a:sym typeface="Open Sans"/>
              </a:defRPr>
            </a:lvl6pPr>
            <a:lvl7pPr lvl="6" algn="r">
              <a:spcBef>
                <a:spcPts val="0"/>
              </a:spcBef>
              <a:spcAft>
                <a:spcPts val="0"/>
              </a:spcAft>
              <a:buNone/>
              <a:defRPr>
                <a:latin typeface="Open Sans"/>
                <a:ea typeface="Open Sans"/>
                <a:cs typeface="Open Sans"/>
                <a:sym typeface="Open Sans"/>
              </a:defRPr>
            </a:lvl7pPr>
            <a:lvl8pPr lvl="7" algn="r">
              <a:spcBef>
                <a:spcPts val="0"/>
              </a:spcBef>
              <a:spcAft>
                <a:spcPts val="0"/>
              </a:spcAft>
              <a:buNone/>
              <a:defRPr>
                <a:latin typeface="Open Sans"/>
                <a:ea typeface="Open Sans"/>
                <a:cs typeface="Open Sans"/>
                <a:sym typeface="Open Sans"/>
              </a:defRPr>
            </a:lvl8pPr>
            <a:lvl9pPr lvl="8" algn="r">
              <a:spcBef>
                <a:spcPts val="0"/>
              </a:spcBef>
              <a:spcAft>
                <a:spcPts val="0"/>
              </a:spcAft>
              <a:buNone/>
              <a:defRPr>
                <a:latin typeface="Open Sans"/>
                <a:ea typeface="Open Sans"/>
                <a:cs typeface="Open Sans"/>
                <a:sym typeface="Open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0000"/>
            </a:gs>
            <a:gs pos="50000">
              <a:srgbClr val="241441"/>
            </a:gs>
            <a:gs pos="100000">
              <a:srgbClr val="000000"/>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600"/>
              <a:buFont typeface="Oswald"/>
              <a:buNone/>
              <a:defRPr sz="3600" b="1">
                <a:solidFill>
                  <a:srgbClr val="FFFFFF"/>
                </a:solidFill>
                <a:latin typeface="Oswald"/>
                <a:ea typeface="Oswald"/>
                <a:cs typeface="Oswald"/>
                <a:sym typeface="Oswald"/>
              </a:defRPr>
            </a:lvl1pPr>
            <a:lvl2pPr lvl="1">
              <a:spcBef>
                <a:spcPts val="0"/>
              </a:spcBef>
              <a:spcAft>
                <a:spcPts val="0"/>
              </a:spcAft>
              <a:buClr>
                <a:srgbClr val="FFFFFF"/>
              </a:buClr>
              <a:buSzPts val="2800"/>
              <a:buNone/>
              <a:defRPr sz="2800">
                <a:solidFill>
                  <a:srgbClr val="FFFFFF"/>
                </a:solidFill>
              </a:defRPr>
            </a:lvl2pPr>
            <a:lvl3pPr lvl="2">
              <a:spcBef>
                <a:spcPts val="0"/>
              </a:spcBef>
              <a:spcAft>
                <a:spcPts val="0"/>
              </a:spcAft>
              <a:buClr>
                <a:srgbClr val="FFFFFF"/>
              </a:buClr>
              <a:buSzPts val="2800"/>
              <a:buNone/>
              <a:defRPr sz="2800">
                <a:solidFill>
                  <a:srgbClr val="FFFFFF"/>
                </a:solidFill>
              </a:defRPr>
            </a:lvl3pPr>
            <a:lvl4pPr lvl="3">
              <a:spcBef>
                <a:spcPts val="0"/>
              </a:spcBef>
              <a:spcAft>
                <a:spcPts val="0"/>
              </a:spcAft>
              <a:buClr>
                <a:srgbClr val="FFFFFF"/>
              </a:buClr>
              <a:buSzPts val="2800"/>
              <a:buNone/>
              <a:defRPr sz="2800">
                <a:solidFill>
                  <a:srgbClr val="FFFFFF"/>
                </a:solidFill>
              </a:defRPr>
            </a:lvl4pPr>
            <a:lvl5pPr lvl="4">
              <a:spcBef>
                <a:spcPts val="0"/>
              </a:spcBef>
              <a:spcAft>
                <a:spcPts val="0"/>
              </a:spcAft>
              <a:buClr>
                <a:srgbClr val="FFFFFF"/>
              </a:buClr>
              <a:buSzPts val="2800"/>
              <a:buNone/>
              <a:defRPr sz="2800">
                <a:solidFill>
                  <a:srgbClr val="FFFFFF"/>
                </a:solidFill>
              </a:defRPr>
            </a:lvl5pPr>
            <a:lvl6pPr lvl="5">
              <a:spcBef>
                <a:spcPts val="0"/>
              </a:spcBef>
              <a:spcAft>
                <a:spcPts val="0"/>
              </a:spcAft>
              <a:buClr>
                <a:srgbClr val="FFFFFF"/>
              </a:buClr>
              <a:buSzPts val="2800"/>
              <a:buNone/>
              <a:defRPr sz="2800">
                <a:solidFill>
                  <a:srgbClr val="FFFFFF"/>
                </a:solidFill>
              </a:defRPr>
            </a:lvl6pPr>
            <a:lvl7pPr lvl="6">
              <a:spcBef>
                <a:spcPts val="0"/>
              </a:spcBef>
              <a:spcAft>
                <a:spcPts val="0"/>
              </a:spcAft>
              <a:buClr>
                <a:srgbClr val="FFFFFF"/>
              </a:buClr>
              <a:buSzPts val="2800"/>
              <a:buNone/>
              <a:defRPr sz="2800">
                <a:solidFill>
                  <a:srgbClr val="FFFFFF"/>
                </a:solidFill>
              </a:defRPr>
            </a:lvl7pPr>
            <a:lvl8pPr lvl="7">
              <a:spcBef>
                <a:spcPts val="0"/>
              </a:spcBef>
              <a:spcAft>
                <a:spcPts val="0"/>
              </a:spcAft>
              <a:buClr>
                <a:srgbClr val="FFFFFF"/>
              </a:buClr>
              <a:buSzPts val="2800"/>
              <a:buNone/>
              <a:defRPr sz="2800">
                <a:solidFill>
                  <a:srgbClr val="FFFFFF"/>
                </a:solidFill>
              </a:defRPr>
            </a:lvl8pPr>
            <a:lvl9pPr lvl="8">
              <a:spcBef>
                <a:spcPts val="0"/>
              </a:spcBef>
              <a:spcAft>
                <a:spcPts val="0"/>
              </a:spcAft>
              <a:buClr>
                <a:srgbClr val="FFFFFF"/>
              </a:buClr>
              <a:buSzPts val="2800"/>
              <a:buNone/>
              <a:defRPr sz="2800">
                <a:solidFill>
                  <a:srgbClr val="FFFFFF"/>
                </a:solidFill>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1pPr>
            <a:lvl2pPr marL="914400" lvl="1"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3" r:id="rId12"/>
    <p:sldLayoutId id="2147483666" r:id="rId13"/>
    <p:sldLayoutId id="2147483672"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etcomposer.org/"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hyperlink" Target="https://github.com/TrHgTung/ShopBanHangLarave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p:nvPr/>
        </p:nvSpPr>
        <p:spPr>
          <a:xfrm rot="10800000">
            <a:off x="8984135" y="2053753"/>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rot="10800000">
            <a:off x="9035854" y="2123483"/>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32"/>
          <p:cNvGrpSpPr/>
          <p:nvPr/>
        </p:nvGrpSpPr>
        <p:grpSpPr>
          <a:xfrm rot="10800000">
            <a:off x="3969943" y="-300787"/>
            <a:ext cx="1201952" cy="944177"/>
            <a:chOff x="813468" y="2715338"/>
            <a:chExt cx="1201952" cy="944177"/>
          </a:xfrm>
        </p:grpSpPr>
        <p:sp>
          <p:nvSpPr>
            <p:cNvPr id="200" name="Google Shape;200;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32"/>
          <p:cNvSpPr/>
          <p:nvPr/>
        </p:nvSpPr>
        <p:spPr>
          <a:xfrm>
            <a:off x="782" y="2088028"/>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6"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6" y="2019074"/>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2"/>
          <p:cNvGrpSpPr/>
          <p:nvPr/>
        </p:nvGrpSpPr>
        <p:grpSpPr>
          <a:xfrm>
            <a:off x="462057" y="1979184"/>
            <a:ext cx="304021" cy="1220039"/>
            <a:chOff x="350242" y="1996613"/>
            <a:chExt cx="304021" cy="1220039"/>
          </a:xfrm>
        </p:grpSpPr>
        <p:sp>
          <p:nvSpPr>
            <p:cNvPr id="207" name="Google Shape;207;p32"/>
            <p:cNvSpPr/>
            <p:nvPr/>
          </p:nvSpPr>
          <p:spPr>
            <a:xfrm>
              <a:off x="384229" y="1996613"/>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350242" y="2257297"/>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p:nvPr/>
        </p:nvSpPr>
        <p:spPr>
          <a:xfrm rot="10800000">
            <a:off x="8660540"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32"/>
          <p:cNvGrpSpPr/>
          <p:nvPr/>
        </p:nvGrpSpPr>
        <p:grpSpPr>
          <a:xfrm>
            <a:off x="8380018" y="1944447"/>
            <a:ext cx="304021" cy="1220039"/>
            <a:chOff x="8489731" y="1961756"/>
            <a:chExt cx="304021" cy="1220039"/>
          </a:xfrm>
        </p:grpSpPr>
        <p:sp>
          <p:nvSpPr>
            <p:cNvPr id="211" name="Google Shape;211;p32"/>
            <p:cNvSpPr/>
            <p:nvPr/>
          </p:nvSpPr>
          <p:spPr>
            <a:xfrm rot="10800000">
              <a:off x="8489731" y="1961756"/>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rot="10800000">
              <a:off x="8636248" y="2223463"/>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32"/>
          <p:cNvGrpSpPr/>
          <p:nvPr/>
        </p:nvGrpSpPr>
        <p:grpSpPr>
          <a:xfrm>
            <a:off x="3969943" y="4600338"/>
            <a:ext cx="1201952" cy="944177"/>
            <a:chOff x="813468" y="2715338"/>
            <a:chExt cx="1201952" cy="944177"/>
          </a:xfrm>
        </p:grpSpPr>
        <p:sp>
          <p:nvSpPr>
            <p:cNvPr id="214" name="Google Shape;214;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1749711" y="1756033"/>
            <a:ext cx="5648755" cy="236626"/>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542476" y="2830963"/>
            <a:ext cx="8063318" cy="1626802"/>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838087" y="3728054"/>
            <a:ext cx="384351" cy="384351"/>
          </a:xfrm>
          <a:custGeom>
            <a:avLst/>
            <a:gdLst/>
            <a:ahLst/>
            <a:cxnLst/>
            <a:rect l="l" t="t" r="r" b="b"/>
            <a:pathLst>
              <a:path w="13312" h="13312" fill="none" extrusionOk="0">
                <a:moveTo>
                  <a:pt x="8347" y="120"/>
                </a:moveTo>
                <a:cubicBezTo>
                  <a:pt x="8728" y="1"/>
                  <a:pt x="9133" y="96"/>
                  <a:pt x="9430" y="358"/>
                </a:cubicBezTo>
                <a:lnTo>
                  <a:pt x="10704" y="1632"/>
                </a:lnTo>
                <a:lnTo>
                  <a:pt x="11193" y="2120"/>
                </a:lnTo>
                <a:lnTo>
                  <a:pt x="11693" y="2620"/>
                </a:lnTo>
                <a:lnTo>
                  <a:pt x="12955" y="3894"/>
                </a:lnTo>
                <a:cubicBezTo>
                  <a:pt x="13217" y="4180"/>
                  <a:pt x="13312" y="4597"/>
                  <a:pt x="13193" y="4966"/>
                </a:cubicBezTo>
                <a:lnTo>
                  <a:pt x="10264" y="12729"/>
                </a:lnTo>
                <a:cubicBezTo>
                  <a:pt x="10109" y="13086"/>
                  <a:pt x="9764" y="13312"/>
                  <a:pt x="9383" y="13312"/>
                </a:cubicBezTo>
                <a:lnTo>
                  <a:pt x="7275" y="13193"/>
                </a:lnTo>
                <a:cubicBezTo>
                  <a:pt x="6859" y="13157"/>
                  <a:pt x="6466" y="12979"/>
                  <a:pt x="6156" y="12693"/>
                </a:cubicBezTo>
                <a:lnTo>
                  <a:pt x="3882" y="10419"/>
                </a:lnTo>
                <a:lnTo>
                  <a:pt x="3394" y="9931"/>
                </a:lnTo>
                <a:lnTo>
                  <a:pt x="2894" y="9431"/>
                </a:lnTo>
                <a:lnTo>
                  <a:pt x="620" y="7156"/>
                </a:lnTo>
                <a:cubicBezTo>
                  <a:pt x="346" y="6847"/>
                  <a:pt x="167" y="6466"/>
                  <a:pt x="120" y="6049"/>
                </a:cubicBezTo>
                <a:lnTo>
                  <a:pt x="13" y="3942"/>
                </a:lnTo>
                <a:cubicBezTo>
                  <a:pt x="1" y="3549"/>
                  <a:pt x="227" y="3204"/>
                  <a:pt x="584"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995659" y="3728041"/>
            <a:ext cx="384351" cy="384351"/>
          </a:xfrm>
          <a:custGeom>
            <a:avLst/>
            <a:gdLst/>
            <a:ahLst/>
            <a:cxnLst/>
            <a:rect l="l" t="t" r="r" b="b"/>
            <a:pathLst>
              <a:path w="13312" h="13312" fill="none" extrusionOk="0">
                <a:moveTo>
                  <a:pt x="4953" y="120"/>
                </a:moveTo>
                <a:cubicBezTo>
                  <a:pt x="4584" y="1"/>
                  <a:pt x="4167" y="96"/>
                  <a:pt x="3882" y="358"/>
                </a:cubicBezTo>
                <a:lnTo>
                  <a:pt x="2608" y="1632"/>
                </a:lnTo>
                <a:lnTo>
                  <a:pt x="2119" y="2120"/>
                </a:lnTo>
                <a:lnTo>
                  <a:pt x="1619" y="2620"/>
                </a:lnTo>
                <a:lnTo>
                  <a:pt x="345" y="3894"/>
                </a:lnTo>
                <a:cubicBezTo>
                  <a:pt x="83" y="4180"/>
                  <a:pt x="0" y="4597"/>
                  <a:pt x="119" y="4966"/>
                </a:cubicBezTo>
                <a:lnTo>
                  <a:pt x="3048" y="12729"/>
                </a:lnTo>
                <a:cubicBezTo>
                  <a:pt x="3203" y="13086"/>
                  <a:pt x="3548" y="13312"/>
                  <a:pt x="3941" y="13312"/>
                </a:cubicBezTo>
                <a:lnTo>
                  <a:pt x="6037" y="13193"/>
                </a:lnTo>
                <a:cubicBezTo>
                  <a:pt x="6453" y="13157"/>
                  <a:pt x="6846" y="12979"/>
                  <a:pt x="7156" y="12693"/>
                </a:cubicBezTo>
                <a:lnTo>
                  <a:pt x="9430" y="10419"/>
                </a:lnTo>
                <a:lnTo>
                  <a:pt x="9930" y="9931"/>
                </a:lnTo>
                <a:lnTo>
                  <a:pt x="10418" y="9431"/>
                </a:lnTo>
                <a:lnTo>
                  <a:pt x="12692" y="7156"/>
                </a:lnTo>
                <a:cubicBezTo>
                  <a:pt x="12978" y="6847"/>
                  <a:pt x="13145" y="6466"/>
                  <a:pt x="13192" y="6049"/>
                </a:cubicBezTo>
                <a:lnTo>
                  <a:pt x="13311" y="3942"/>
                </a:lnTo>
                <a:cubicBezTo>
                  <a:pt x="13311" y="3549"/>
                  <a:pt x="13085" y="3204"/>
                  <a:pt x="12728"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2"/>
          <p:cNvGrpSpPr/>
          <p:nvPr/>
        </p:nvGrpSpPr>
        <p:grpSpPr>
          <a:xfrm>
            <a:off x="837412" y="920661"/>
            <a:ext cx="384351" cy="384004"/>
            <a:chOff x="837412" y="920661"/>
            <a:chExt cx="384351" cy="384004"/>
          </a:xfrm>
        </p:grpSpPr>
        <p:sp>
          <p:nvSpPr>
            <p:cNvPr id="223" name="Google Shape;223;p32"/>
            <p:cNvSpPr/>
            <p:nvPr/>
          </p:nvSpPr>
          <p:spPr>
            <a:xfrm>
              <a:off x="837412" y="920661"/>
              <a:ext cx="384351" cy="384004"/>
            </a:xfrm>
            <a:custGeom>
              <a:avLst/>
              <a:gdLst/>
              <a:ahLst/>
              <a:cxnLst/>
              <a:rect l="l" t="t" r="r" b="b"/>
              <a:pathLst>
                <a:path w="13312" h="13300" fill="none" extrusionOk="0">
                  <a:moveTo>
                    <a:pt x="8347" y="13181"/>
                  </a:moveTo>
                  <a:cubicBezTo>
                    <a:pt x="8728" y="13300"/>
                    <a:pt x="9133" y="13204"/>
                    <a:pt x="9430" y="12942"/>
                  </a:cubicBezTo>
                  <a:lnTo>
                    <a:pt x="10704" y="11680"/>
                  </a:lnTo>
                  <a:lnTo>
                    <a:pt x="11193" y="11192"/>
                  </a:lnTo>
                  <a:lnTo>
                    <a:pt x="11693" y="10692"/>
                  </a:lnTo>
                  <a:lnTo>
                    <a:pt x="12955" y="9418"/>
                  </a:lnTo>
                  <a:cubicBezTo>
                    <a:pt x="13217" y="9132"/>
                    <a:pt x="13312" y="8716"/>
                    <a:pt x="13193" y="8347"/>
                  </a:cubicBezTo>
                  <a:lnTo>
                    <a:pt x="10264" y="572"/>
                  </a:lnTo>
                  <a:cubicBezTo>
                    <a:pt x="10109" y="227"/>
                    <a:pt x="9764" y="0"/>
                    <a:pt x="9383" y="0"/>
                  </a:cubicBezTo>
                  <a:lnTo>
                    <a:pt x="7275" y="108"/>
                  </a:lnTo>
                  <a:cubicBezTo>
                    <a:pt x="6859" y="155"/>
                    <a:pt x="6466" y="334"/>
                    <a:pt x="6156" y="608"/>
                  </a:cubicBezTo>
                  <a:lnTo>
                    <a:pt x="3882" y="2882"/>
                  </a:lnTo>
                  <a:lnTo>
                    <a:pt x="3394" y="3370"/>
                  </a:lnTo>
                  <a:lnTo>
                    <a:pt x="2894" y="3870"/>
                  </a:lnTo>
                  <a:lnTo>
                    <a:pt x="620" y="6144"/>
                  </a:lnTo>
                  <a:cubicBezTo>
                    <a:pt x="346" y="6454"/>
                    <a:pt x="167" y="6846"/>
                    <a:pt x="120" y="7263"/>
                  </a:cubicBezTo>
                  <a:lnTo>
                    <a:pt x="13" y="9359"/>
                  </a:lnTo>
                  <a:cubicBezTo>
                    <a:pt x="1" y="9752"/>
                    <a:pt x="227" y="10097"/>
                    <a:pt x="584" y="10252"/>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948110" y="1036846"/>
              <a:ext cx="161946" cy="161166"/>
            </a:xfrm>
            <a:custGeom>
              <a:avLst/>
              <a:gdLst/>
              <a:ahLst/>
              <a:cxnLst/>
              <a:rect l="l" t="t" r="r" b="b"/>
              <a:pathLst>
                <a:path w="5609" h="5582" extrusionOk="0">
                  <a:moveTo>
                    <a:pt x="3941" y="1"/>
                  </a:moveTo>
                  <a:lnTo>
                    <a:pt x="3048" y="48"/>
                  </a:lnTo>
                  <a:cubicBezTo>
                    <a:pt x="2882" y="72"/>
                    <a:pt x="2715" y="144"/>
                    <a:pt x="2584" y="263"/>
                  </a:cubicBezTo>
                  <a:lnTo>
                    <a:pt x="1620" y="1215"/>
                  </a:lnTo>
                  <a:lnTo>
                    <a:pt x="1417" y="1429"/>
                  </a:lnTo>
                  <a:lnTo>
                    <a:pt x="1203" y="1632"/>
                  </a:lnTo>
                  <a:lnTo>
                    <a:pt x="262" y="2596"/>
                  </a:lnTo>
                  <a:cubicBezTo>
                    <a:pt x="143" y="2727"/>
                    <a:pt x="72" y="2894"/>
                    <a:pt x="48" y="3073"/>
                  </a:cubicBezTo>
                  <a:lnTo>
                    <a:pt x="0" y="3965"/>
                  </a:lnTo>
                  <a:cubicBezTo>
                    <a:pt x="0" y="4120"/>
                    <a:pt x="96" y="4275"/>
                    <a:pt x="251" y="4335"/>
                  </a:cubicBezTo>
                  <a:lnTo>
                    <a:pt x="3525" y="5561"/>
                  </a:lnTo>
                  <a:cubicBezTo>
                    <a:pt x="3570" y="5575"/>
                    <a:pt x="3616" y="5582"/>
                    <a:pt x="3662" y="5582"/>
                  </a:cubicBezTo>
                  <a:cubicBezTo>
                    <a:pt x="3773" y="5582"/>
                    <a:pt x="3881" y="5542"/>
                    <a:pt x="3965" y="5466"/>
                  </a:cubicBezTo>
                  <a:lnTo>
                    <a:pt x="4501" y="4930"/>
                  </a:lnTo>
                  <a:lnTo>
                    <a:pt x="4715" y="4716"/>
                  </a:lnTo>
                  <a:lnTo>
                    <a:pt x="4918" y="4513"/>
                  </a:lnTo>
                  <a:lnTo>
                    <a:pt x="5454" y="3977"/>
                  </a:lnTo>
                  <a:cubicBezTo>
                    <a:pt x="5561" y="3846"/>
                    <a:pt x="5608" y="3680"/>
                    <a:pt x="5549" y="3525"/>
                  </a:cubicBezTo>
                  <a:lnTo>
                    <a:pt x="4322" y="251"/>
                  </a:lnTo>
                  <a:cubicBezTo>
                    <a:pt x="4251" y="96"/>
                    <a:pt x="4108" y="1"/>
                    <a:pt x="3941" y="1"/>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7920781" y="920477"/>
            <a:ext cx="384351" cy="384351"/>
            <a:chOff x="7920781" y="920477"/>
            <a:chExt cx="384351" cy="384351"/>
          </a:xfrm>
        </p:grpSpPr>
        <p:sp>
          <p:nvSpPr>
            <p:cNvPr id="226" name="Google Shape;226;p32"/>
            <p:cNvSpPr/>
            <p:nvPr/>
          </p:nvSpPr>
          <p:spPr>
            <a:xfrm>
              <a:off x="7920781" y="920477"/>
              <a:ext cx="384351" cy="384351"/>
            </a:xfrm>
            <a:custGeom>
              <a:avLst/>
              <a:gdLst/>
              <a:ahLst/>
              <a:cxnLst/>
              <a:rect l="l" t="t" r="r" b="b"/>
              <a:pathLst>
                <a:path w="13312" h="13312" fill="none" extrusionOk="0">
                  <a:moveTo>
                    <a:pt x="4953" y="13193"/>
                  </a:moveTo>
                  <a:cubicBezTo>
                    <a:pt x="4584" y="13312"/>
                    <a:pt x="4167" y="13216"/>
                    <a:pt x="3882" y="12954"/>
                  </a:cubicBezTo>
                  <a:lnTo>
                    <a:pt x="2608" y="11692"/>
                  </a:lnTo>
                  <a:lnTo>
                    <a:pt x="2119" y="11192"/>
                  </a:lnTo>
                  <a:lnTo>
                    <a:pt x="1619" y="10704"/>
                  </a:lnTo>
                  <a:lnTo>
                    <a:pt x="345" y="9430"/>
                  </a:lnTo>
                  <a:cubicBezTo>
                    <a:pt x="83" y="9133"/>
                    <a:pt x="0" y="8728"/>
                    <a:pt x="119" y="8347"/>
                  </a:cubicBezTo>
                  <a:lnTo>
                    <a:pt x="3048" y="584"/>
                  </a:lnTo>
                  <a:cubicBezTo>
                    <a:pt x="3203" y="227"/>
                    <a:pt x="3548" y="0"/>
                    <a:pt x="3941" y="0"/>
                  </a:cubicBezTo>
                  <a:lnTo>
                    <a:pt x="6037" y="120"/>
                  </a:lnTo>
                  <a:cubicBezTo>
                    <a:pt x="6453" y="167"/>
                    <a:pt x="6846" y="334"/>
                    <a:pt x="7156" y="620"/>
                  </a:cubicBezTo>
                  <a:lnTo>
                    <a:pt x="9430" y="2894"/>
                  </a:lnTo>
                  <a:lnTo>
                    <a:pt x="9930" y="3382"/>
                  </a:lnTo>
                  <a:lnTo>
                    <a:pt x="10418" y="3882"/>
                  </a:lnTo>
                  <a:lnTo>
                    <a:pt x="12692" y="6156"/>
                  </a:lnTo>
                  <a:cubicBezTo>
                    <a:pt x="12978" y="6466"/>
                    <a:pt x="13145" y="6858"/>
                    <a:pt x="13192" y="7275"/>
                  </a:cubicBezTo>
                  <a:lnTo>
                    <a:pt x="13311" y="9371"/>
                  </a:lnTo>
                  <a:cubicBezTo>
                    <a:pt x="13311" y="9764"/>
                    <a:pt x="13085" y="10109"/>
                    <a:pt x="12728" y="10264"/>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032491" y="1037009"/>
              <a:ext cx="162292" cy="161166"/>
            </a:xfrm>
            <a:custGeom>
              <a:avLst/>
              <a:gdLst/>
              <a:ahLst/>
              <a:cxnLst/>
              <a:rect l="l" t="t" r="r" b="b"/>
              <a:pathLst>
                <a:path w="5621" h="5582" extrusionOk="0">
                  <a:moveTo>
                    <a:pt x="1656" y="1"/>
                  </a:moveTo>
                  <a:cubicBezTo>
                    <a:pt x="1501" y="1"/>
                    <a:pt x="1358" y="96"/>
                    <a:pt x="1286" y="251"/>
                  </a:cubicBezTo>
                  <a:lnTo>
                    <a:pt x="48" y="3525"/>
                  </a:lnTo>
                  <a:cubicBezTo>
                    <a:pt x="1" y="3680"/>
                    <a:pt x="36" y="3846"/>
                    <a:pt x="155" y="3977"/>
                  </a:cubicBezTo>
                  <a:lnTo>
                    <a:pt x="691" y="4513"/>
                  </a:lnTo>
                  <a:lnTo>
                    <a:pt x="894" y="4716"/>
                  </a:lnTo>
                  <a:lnTo>
                    <a:pt x="1108" y="4930"/>
                  </a:lnTo>
                  <a:lnTo>
                    <a:pt x="1644" y="5466"/>
                  </a:lnTo>
                  <a:cubicBezTo>
                    <a:pt x="1728" y="5542"/>
                    <a:pt x="1836" y="5582"/>
                    <a:pt x="1947" y="5582"/>
                  </a:cubicBezTo>
                  <a:cubicBezTo>
                    <a:pt x="1993" y="5582"/>
                    <a:pt x="2039" y="5575"/>
                    <a:pt x="2084" y="5561"/>
                  </a:cubicBezTo>
                  <a:lnTo>
                    <a:pt x="5370" y="4335"/>
                  </a:lnTo>
                  <a:cubicBezTo>
                    <a:pt x="5525" y="4263"/>
                    <a:pt x="5620" y="4120"/>
                    <a:pt x="5620" y="3954"/>
                  </a:cubicBezTo>
                  <a:lnTo>
                    <a:pt x="5573" y="3061"/>
                  </a:lnTo>
                  <a:cubicBezTo>
                    <a:pt x="5549" y="2894"/>
                    <a:pt x="5477" y="2727"/>
                    <a:pt x="5358" y="2596"/>
                  </a:cubicBezTo>
                  <a:lnTo>
                    <a:pt x="4406" y="1632"/>
                  </a:lnTo>
                  <a:lnTo>
                    <a:pt x="4192" y="1429"/>
                  </a:lnTo>
                  <a:lnTo>
                    <a:pt x="3989" y="1215"/>
                  </a:lnTo>
                  <a:lnTo>
                    <a:pt x="3025" y="263"/>
                  </a:lnTo>
                  <a:cubicBezTo>
                    <a:pt x="2894" y="144"/>
                    <a:pt x="2727" y="72"/>
                    <a:pt x="2549" y="48"/>
                  </a:cubicBezTo>
                  <a:lnTo>
                    <a:pt x="165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2"/>
          <p:cNvSpPr/>
          <p:nvPr/>
        </p:nvSpPr>
        <p:spPr>
          <a:xfrm>
            <a:off x="948439" y="3834739"/>
            <a:ext cx="162292" cy="161137"/>
          </a:xfrm>
          <a:custGeom>
            <a:avLst/>
            <a:gdLst/>
            <a:ahLst/>
            <a:cxnLst/>
            <a:rect l="l" t="t" r="r" b="b"/>
            <a:pathLst>
              <a:path w="5621" h="5581" extrusionOk="0">
                <a:moveTo>
                  <a:pt x="3671" y="0"/>
                </a:moveTo>
                <a:cubicBezTo>
                  <a:pt x="3626" y="0"/>
                  <a:pt x="3581" y="7"/>
                  <a:pt x="3537" y="21"/>
                </a:cubicBezTo>
                <a:lnTo>
                  <a:pt x="251" y="1259"/>
                </a:lnTo>
                <a:cubicBezTo>
                  <a:pt x="96" y="1318"/>
                  <a:pt x="1" y="1461"/>
                  <a:pt x="1" y="1628"/>
                </a:cubicBezTo>
                <a:lnTo>
                  <a:pt x="48" y="2521"/>
                </a:lnTo>
                <a:cubicBezTo>
                  <a:pt x="72" y="2699"/>
                  <a:pt x="143" y="2866"/>
                  <a:pt x="263" y="2997"/>
                </a:cubicBezTo>
                <a:lnTo>
                  <a:pt x="1215" y="3950"/>
                </a:lnTo>
                <a:lnTo>
                  <a:pt x="1429" y="4164"/>
                </a:lnTo>
                <a:lnTo>
                  <a:pt x="1632" y="4366"/>
                </a:lnTo>
                <a:lnTo>
                  <a:pt x="2596" y="5319"/>
                </a:lnTo>
                <a:cubicBezTo>
                  <a:pt x="2727" y="5438"/>
                  <a:pt x="2894" y="5521"/>
                  <a:pt x="3060" y="5533"/>
                </a:cubicBezTo>
                <a:lnTo>
                  <a:pt x="3953" y="5581"/>
                </a:lnTo>
                <a:cubicBezTo>
                  <a:pt x="4120" y="5581"/>
                  <a:pt x="4263" y="5486"/>
                  <a:pt x="4334" y="5343"/>
                </a:cubicBezTo>
                <a:lnTo>
                  <a:pt x="5561" y="2068"/>
                </a:lnTo>
                <a:cubicBezTo>
                  <a:pt x="5620" y="1902"/>
                  <a:pt x="5573" y="1735"/>
                  <a:pt x="5466" y="1616"/>
                </a:cubicBezTo>
                <a:lnTo>
                  <a:pt x="4930" y="1080"/>
                </a:lnTo>
                <a:lnTo>
                  <a:pt x="4727" y="866"/>
                </a:lnTo>
                <a:lnTo>
                  <a:pt x="4513" y="664"/>
                </a:lnTo>
                <a:lnTo>
                  <a:pt x="3977" y="128"/>
                </a:lnTo>
                <a:cubicBezTo>
                  <a:pt x="3892" y="43"/>
                  <a:pt x="3783" y="0"/>
                  <a:pt x="367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107369" y="3834727"/>
            <a:ext cx="161946" cy="161137"/>
          </a:xfrm>
          <a:custGeom>
            <a:avLst/>
            <a:gdLst/>
            <a:ahLst/>
            <a:cxnLst/>
            <a:rect l="l" t="t" r="r" b="b"/>
            <a:pathLst>
              <a:path w="5609" h="5581" extrusionOk="0">
                <a:moveTo>
                  <a:pt x="1950" y="0"/>
                </a:moveTo>
                <a:cubicBezTo>
                  <a:pt x="1838" y="0"/>
                  <a:pt x="1729" y="43"/>
                  <a:pt x="1644" y="128"/>
                </a:cubicBezTo>
                <a:lnTo>
                  <a:pt x="1108" y="664"/>
                </a:lnTo>
                <a:lnTo>
                  <a:pt x="894" y="866"/>
                </a:lnTo>
                <a:lnTo>
                  <a:pt x="679" y="1080"/>
                </a:lnTo>
                <a:lnTo>
                  <a:pt x="155" y="1616"/>
                </a:lnTo>
                <a:cubicBezTo>
                  <a:pt x="36" y="1735"/>
                  <a:pt x="1" y="1902"/>
                  <a:pt x="48" y="2068"/>
                </a:cubicBezTo>
                <a:lnTo>
                  <a:pt x="1286" y="5343"/>
                </a:lnTo>
                <a:cubicBezTo>
                  <a:pt x="1346" y="5486"/>
                  <a:pt x="1501" y="5581"/>
                  <a:pt x="1656" y="5581"/>
                </a:cubicBezTo>
                <a:lnTo>
                  <a:pt x="2549" y="5533"/>
                </a:lnTo>
                <a:cubicBezTo>
                  <a:pt x="2727" y="5509"/>
                  <a:pt x="2894" y="5438"/>
                  <a:pt x="3025" y="5319"/>
                </a:cubicBezTo>
                <a:lnTo>
                  <a:pt x="3977" y="4366"/>
                </a:lnTo>
                <a:lnTo>
                  <a:pt x="4192" y="4164"/>
                </a:lnTo>
                <a:lnTo>
                  <a:pt x="4394" y="3950"/>
                </a:lnTo>
                <a:lnTo>
                  <a:pt x="5358" y="2997"/>
                </a:lnTo>
                <a:cubicBezTo>
                  <a:pt x="5477" y="2866"/>
                  <a:pt x="5549" y="2699"/>
                  <a:pt x="5561" y="2521"/>
                </a:cubicBezTo>
                <a:lnTo>
                  <a:pt x="5608" y="1628"/>
                </a:lnTo>
                <a:cubicBezTo>
                  <a:pt x="5608" y="1461"/>
                  <a:pt x="5513" y="1318"/>
                  <a:pt x="5370" y="1259"/>
                </a:cubicBezTo>
                <a:lnTo>
                  <a:pt x="2084" y="21"/>
                </a:lnTo>
                <a:cubicBezTo>
                  <a:pt x="2040" y="7"/>
                  <a:pt x="1995" y="0"/>
                  <a:pt x="1950"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1749711" y="3150876"/>
            <a:ext cx="5648755" cy="236626"/>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5018184" y="1134237"/>
            <a:ext cx="501460" cy="117243"/>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5466083" y="1134237"/>
            <a:ext cx="501460" cy="117243"/>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064577" y="1134237"/>
            <a:ext cx="1013069" cy="117243"/>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3622580" y="1134237"/>
            <a:ext cx="501460" cy="117243"/>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3175012" y="1134237"/>
            <a:ext cx="501129" cy="117243"/>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32"/>
          <p:cNvGrpSpPr/>
          <p:nvPr/>
        </p:nvGrpSpPr>
        <p:grpSpPr>
          <a:xfrm>
            <a:off x="2471950" y="3960879"/>
            <a:ext cx="929998" cy="126785"/>
            <a:chOff x="2424425" y="3960879"/>
            <a:chExt cx="929998" cy="126785"/>
          </a:xfrm>
        </p:grpSpPr>
        <p:sp>
          <p:nvSpPr>
            <p:cNvPr id="237" name="Google Shape;237;p32"/>
            <p:cNvSpPr/>
            <p:nvPr/>
          </p:nvSpPr>
          <p:spPr>
            <a:xfrm>
              <a:off x="2424425" y="3977289"/>
              <a:ext cx="929998" cy="110375"/>
            </a:xfrm>
            <a:custGeom>
              <a:avLst/>
              <a:gdLst/>
              <a:ahLst/>
              <a:cxnLst/>
              <a:rect l="l" t="t" r="r" b="b"/>
              <a:pathLst>
                <a:path w="33720" h="4002" fill="none" extrusionOk="0">
                  <a:moveTo>
                    <a:pt x="33719" y="1"/>
                  </a:moveTo>
                  <a:lnTo>
                    <a:pt x="29052" y="4001"/>
                  </a:lnTo>
                  <a:lnTo>
                    <a:pt x="1" y="400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2424425"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2550521"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2676616"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2802712"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2928808"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054904"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2"/>
          <p:cNvGrpSpPr/>
          <p:nvPr/>
        </p:nvGrpSpPr>
        <p:grpSpPr>
          <a:xfrm>
            <a:off x="5742411" y="3960879"/>
            <a:ext cx="929639" cy="126785"/>
            <a:chOff x="5694885" y="3960879"/>
            <a:chExt cx="929639" cy="126785"/>
          </a:xfrm>
        </p:grpSpPr>
        <p:sp>
          <p:nvSpPr>
            <p:cNvPr id="245" name="Google Shape;245;p32"/>
            <p:cNvSpPr/>
            <p:nvPr/>
          </p:nvSpPr>
          <p:spPr>
            <a:xfrm>
              <a:off x="5694885" y="3977289"/>
              <a:ext cx="929639" cy="110375"/>
            </a:xfrm>
            <a:custGeom>
              <a:avLst/>
              <a:gdLst/>
              <a:ahLst/>
              <a:cxnLst/>
              <a:rect l="l" t="t" r="r" b="b"/>
              <a:pathLst>
                <a:path w="33707" h="4002" fill="none" extrusionOk="0">
                  <a:moveTo>
                    <a:pt x="0" y="1"/>
                  </a:moveTo>
                  <a:lnTo>
                    <a:pt x="4656" y="4001"/>
                  </a:lnTo>
                  <a:lnTo>
                    <a:pt x="33707" y="400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556540"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430444"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304348"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6178252"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52157"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5926061"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32"/>
          <p:cNvGrpSpPr/>
          <p:nvPr/>
        </p:nvGrpSpPr>
        <p:grpSpPr>
          <a:xfrm>
            <a:off x="6578240" y="3527220"/>
            <a:ext cx="359947" cy="127116"/>
            <a:chOff x="6476503" y="3544125"/>
            <a:chExt cx="359947" cy="127116"/>
          </a:xfrm>
        </p:grpSpPr>
        <p:sp>
          <p:nvSpPr>
            <p:cNvPr id="253" name="Google Shape;253;p32"/>
            <p:cNvSpPr/>
            <p:nvPr/>
          </p:nvSpPr>
          <p:spPr>
            <a:xfrm>
              <a:off x="6476503" y="3544125"/>
              <a:ext cx="73280" cy="127116"/>
            </a:xfrm>
            <a:custGeom>
              <a:avLst/>
              <a:gdLst/>
              <a:ahLst/>
              <a:cxnLst/>
              <a:rect l="l" t="t" r="r" b="b"/>
              <a:pathLst>
                <a:path w="2657" h="4609" fill="none" extrusionOk="0">
                  <a:moveTo>
                    <a:pt x="1" y="4609"/>
                  </a:moveTo>
                  <a:lnTo>
                    <a:pt x="2656"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571737"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667301"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762866" y="3544125"/>
              <a:ext cx="73583" cy="127116"/>
            </a:xfrm>
            <a:custGeom>
              <a:avLst/>
              <a:gdLst/>
              <a:ahLst/>
              <a:cxnLst/>
              <a:rect l="l" t="t" r="r" b="b"/>
              <a:pathLst>
                <a:path w="2668" h="4609" fill="none" extrusionOk="0">
                  <a:moveTo>
                    <a:pt x="0" y="4609"/>
                  </a:moveTo>
                  <a:lnTo>
                    <a:pt x="2667" y="2299"/>
                  </a:lnTo>
                  <a:lnTo>
                    <a:pt x="0"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2"/>
          <p:cNvGrpSpPr/>
          <p:nvPr/>
        </p:nvGrpSpPr>
        <p:grpSpPr>
          <a:xfrm>
            <a:off x="2146817" y="3527220"/>
            <a:ext cx="359919" cy="127116"/>
            <a:chOff x="2361351" y="3544125"/>
            <a:chExt cx="359919" cy="127116"/>
          </a:xfrm>
        </p:grpSpPr>
        <p:sp>
          <p:nvSpPr>
            <p:cNvPr id="258" name="Google Shape;258;p32"/>
            <p:cNvSpPr/>
            <p:nvPr/>
          </p:nvSpPr>
          <p:spPr>
            <a:xfrm>
              <a:off x="2648017" y="3544125"/>
              <a:ext cx="73252" cy="127116"/>
            </a:xfrm>
            <a:custGeom>
              <a:avLst/>
              <a:gdLst/>
              <a:ahLst/>
              <a:cxnLst/>
              <a:rect l="l" t="t" r="r" b="b"/>
              <a:pathLst>
                <a:path w="2656" h="4609" fill="none" extrusionOk="0">
                  <a:moveTo>
                    <a:pt x="2656" y="1"/>
                  </a:moveTo>
                  <a:lnTo>
                    <a:pt x="1" y="2299"/>
                  </a:lnTo>
                  <a:lnTo>
                    <a:pt x="2656"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2552480" y="3544125"/>
              <a:ext cx="73252" cy="127116"/>
            </a:xfrm>
            <a:custGeom>
              <a:avLst/>
              <a:gdLst/>
              <a:ahLst/>
              <a:cxnLst/>
              <a:rect l="l" t="t" r="r" b="b"/>
              <a:pathLst>
                <a:path w="2656" h="4609" fill="none" extrusionOk="0">
                  <a:moveTo>
                    <a:pt x="2655" y="1"/>
                  </a:moveTo>
                  <a:lnTo>
                    <a:pt x="0" y="2299"/>
                  </a:lnTo>
                  <a:lnTo>
                    <a:pt x="2655"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2456916" y="3544125"/>
              <a:ext cx="73583" cy="127116"/>
            </a:xfrm>
            <a:custGeom>
              <a:avLst/>
              <a:gdLst/>
              <a:ahLst/>
              <a:cxnLst/>
              <a:rect l="l" t="t" r="r" b="b"/>
              <a:pathLst>
                <a:path w="2668" h="4609" fill="none" extrusionOk="0">
                  <a:moveTo>
                    <a:pt x="2667" y="1"/>
                  </a:moveTo>
                  <a:lnTo>
                    <a:pt x="0" y="2299"/>
                  </a:lnTo>
                  <a:lnTo>
                    <a:pt x="2667"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2361351" y="3544125"/>
              <a:ext cx="73583" cy="127116"/>
            </a:xfrm>
            <a:custGeom>
              <a:avLst/>
              <a:gdLst/>
              <a:ahLst/>
              <a:cxnLst/>
              <a:rect l="l" t="t" r="r" b="b"/>
              <a:pathLst>
                <a:path w="2668" h="4609" fill="none" extrusionOk="0">
                  <a:moveTo>
                    <a:pt x="2668" y="1"/>
                  </a:moveTo>
                  <a:lnTo>
                    <a:pt x="1" y="2299"/>
                  </a:lnTo>
                  <a:lnTo>
                    <a:pt x="2668"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BÁO CÁO CUỐI KÌ</a:t>
            </a:r>
            <a:br>
              <a:rPr lang="en"/>
            </a:br>
            <a:r>
              <a:rPr lang="en" sz="3600"/>
              <a:t>THƯƠNG MẠI ĐIỆN TỬ</a:t>
            </a:r>
            <a:endParaRPr dirty="0"/>
          </a:p>
        </p:txBody>
      </p:sp>
      <p:sp>
        <p:nvSpPr>
          <p:cNvPr id="264" name="Google Shape;264;p32"/>
          <p:cNvSpPr txBox="1">
            <a:spLocks noGrp="1"/>
          </p:cNvSpPr>
          <p:nvPr>
            <p:ph type="subTitle" idx="1"/>
          </p:nvPr>
        </p:nvSpPr>
        <p:spPr>
          <a:xfrm>
            <a:off x="2326453" y="3386987"/>
            <a:ext cx="4401900" cy="3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Giảng viên </a:t>
            </a:r>
            <a:r>
              <a:rPr lang="en" b="1"/>
              <a:t>hướng dẫn</a:t>
            </a:r>
            <a:r>
              <a:rPr lang="en" b="1" dirty="0"/>
              <a:t>: </a:t>
            </a:r>
            <a:r>
              <a:rPr lang="en" b="1" i="1" dirty="0"/>
              <a:t>Th.S Phạm Thi Vương</a:t>
            </a:r>
            <a:endParaRPr b="1" i="1" dirty="0"/>
          </a:p>
        </p:txBody>
      </p:sp>
      <p:sp>
        <p:nvSpPr>
          <p:cNvPr id="265" name="Google Shape;265;p32"/>
          <p:cNvSpPr txBox="1">
            <a:spLocks noGrp="1"/>
          </p:cNvSpPr>
          <p:nvPr>
            <p:ph type="subTitle" idx="2"/>
          </p:nvPr>
        </p:nvSpPr>
        <p:spPr>
          <a:xfrm>
            <a:off x="3163276" y="1366074"/>
            <a:ext cx="2830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Nhóm 2 – NEKO STORE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5" name="Google Shape;345;p36"/>
          <p:cNvSpPr txBox="1">
            <a:spLocks noGrp="1"/>
          </p:cNvSpPr>
          <p:nvPr>
            <p:ph type="title"/>
          </p:nvPr>
        </p:nvSpPr>
        <p:spPr>
          <a:xfrm>
            <a:off x="385266" y="1987183"/>
            <a:ext cx="3153000" cy="6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TIKI</a:t>
            </a:r>
            <a:endParaRPr dirty="0"/>
          </a:p>
        </p:txBody>
      </p:sp>
      <p:sp>
        <p:nvSpPr>
          <p:cNvPr id="346" name="Google Shape;346;p36"/>
          <p:cNvSpPr txBox="1">
            <a:spLocks noGrp="1"/>
          </p:cNvSpPr>
          <p:nvPr>
            <p:ph type="subTitle" idx="1"/>
          </p:nvPr>
        </p:nvSpPr>
        <p:spPr>
          <a:xfrm>
            <a:off x="3931259" y="1466136"/>
            <a:ext cx="4700954" cy="240450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sz="1600" dirty="0">
                <a:latin typeface="Roboto" panose="02000000000000000000" pitchFamily="2" charset="0"/>
                <a:ea typeface="Roboto" panose="02000000000000000000" pitchFamily="2" charset="0"/>
                <a:cs typeface="Roboto" panose="02000000000000000000" pitchFamily="2" charset="0"/>
              </a:rPr>
              <a:t>Qua khảo sát, nhóm nhận thấy điểm đặc sắc của website chính là </a:t>
            </a:r>
            <a:r>
              <a:rPr lang="vi-VN" sz="1600" b="1" dirty="0">
                <a:latin typeface="Roboto" panose="02000000000000000000" pitchFamily="2" charset="0"/>
                <a:ea typeface="Roboto" panose="02000000000000000000" pitchFamily="2" charset="0"/>
                <a:cs typeface="Roboto" panose="02000000000000000000" pitchFamily="2" charset="0"/>
              </a:rPr>
              <a:t>sự đồng bộ về</a:t>
            </a:r>
            <a:r>
              <a:rPr lang="en-US" sz="1600" b="1" dirty="0">
                <a:latin typeface="Roboto" panose="02000000000000000000" pitchFamily="2" charset="0"/>
                <a:ea typeface="Roboto" panose="02000000000000000000" pitchFamily="2" charset="0"/>
                <a:cs typeface="Roboto" panose="02000000000000000000" pitchFamily="2" charset="0"/>
              </a:rPr>
              <a:t> </a:t>
            </a:r>
            <a:r>
              <a:rPr lang="vi-VN" sz="1600" b="1" dirty="0">
                <a:latin typeface="Roboto" panose="02000000000000000000" pitchFamily="2" charset="0"/>
                <a:ea typeface="Roboto" panose="02000000000000000000" pitchFamily="2" charset="0"/>
                <a:cs typeface="Roboto" panose="02000000000000000000" pitchFamily="2" charset="0"/>
              </a:rPr>
              <a:t>màu sắc</a:t>
            </a:r>
            <a:r>
              <a:rPr lang="vi-VN" sz="1600" b="1">
                <a:latin typeface="Roboto" panose="02000000000000000000" pitchFamily="2" charset="0"/>
                <a:ea typeface="Roboto" panose="02000000000000000000" pitchFamily="2" charset="0"/>
                <a:cs typeface="Roboto" panose="02000000000000000000" pitchFamily="2" charset="0"/>
              </a:rPr>
              <a:t>, các </a:t>
            </a:r>
            <a:r>
              <a:rPr lang="en-US" sz="1600" b="1">
                <a:latin typeface="Roboto" panose="02000000000000000000" pitchFamily="2" charset="0"/>
                <a:ea typeface="Roboto" panose="02000000000000000000" pitchFamily="2" charset="0"/>
                <a:cs typeface="Roboto" panose="02000000000000000000" pitchFamily="2" charset="0"/>
              </a:rPr>
              <a:t>thành phần trên website của họ </a:t>
            </a:r>
            <a:r>
              <a:rPr lang="vi-VN" sz="1600" b="1">
                <a:latin typeface="Roboto" panose="02000000000000000000" pitchFamily="2" charset="0"/>
                <a:ea typeface="Roboto" panose="02000000000000000000" pitchFamily="2" charset="0"/>
                <a:cs typeface="Roboto" panose="02000000000000000000" pitchFamily="2" charset="0"/>
              </a:rPr>
              <a:t>đều có</a:t>
            </a:r>
            <a:r>
              <a:rPr lang="en-US" sz="1600" b="1">
                <a:latin typeface="Roboto" panose="02000000000000000000" pitchFamily="2" charset="0"/>
                <a:ea typeface="Roboto" panose="02000000000000000000" pitchFamily="2" charset="0"/>
                <a:cs typeface="Roboto" panose="02000000000000000000" pitchFamily="2" charset="0"/>
              </a:rPr>
              <a:t> </a:t>
            </a:r>
            <a:r>
              <a:rPr lang="vi-VN" sz="1600" b="1">
                <a:latin typeface="Roboto" panose="02000000000000000000" pitchFamily="2" charset="0"/>
                <a:ea typeface="Roboto" panose="02000000000000000000" pitchFamily="2" charset="0"/>
                <a:cs typeface="Roboto" panose="02000000000000000000" pitchFamily="2" charset="0"/>
              </a:rPr>
              <a:t>gam màu mát và hòa hợp với màu</a:t>
            </a:r>
            <a:r>
              <a:rPr lang="en-US" sz="1600" b="1">
                <a:latin typeface="Roboto" panose="02000000000000000000" pitchFamily="2" charset="0"/>
                <a:ea typeface="Roboto" panose="02000000000000000000" pitchFamily="2" charset="0"/>
                <a:cs typeface="Roboto" panose="02000000000000000000" pitchFamily="2" charset="0"/>
              </a:rPr>
              <a:t> </a:t>
            </a:r>
            <a:r>
              <a:rPr lang="vi-VN" sz="1600" b="1">
                <a:latin typeface="Roboto" panose="02000000000000000000" pitchFamily="2" charset="0"/>
                <a:ea typeface="Roboto" panose="02000000000000000000" pitchFamily="2" charset="0"/>
                <a:cs typeface="Roboto" panose="02000000000000000000" pitchFamily="2" charset="0"/>
              </a:rPr>
              <a:t>xanh nước chủ </a:t>
            </a:r>
            <a:r>
              <a:rPr lang="vi-VN" sz="1600" b="1" dirty="0">
                <a:latin typeface="Roboto" panose="02000000000000000000" pitchFamily="2" charset="0"/>
                <a:ea typeface="Roboto" panose="02000000000000000000" pitchFamily="2" charset="0"/>
                <a:cs typeface="Roboto" panose="02000000000000000000" pitchFamily="2" charset="0"/>
              </a:rPr>
              <a:t>đạo của Tiki</a:t>
            </a:r>
            <a:r>
              <a:rPr lang="vi-VN" sz="1600" dirty="0">
                <a:latin typeface="Roboto" panose="02000000000000000000" pitchFamily="2" charset="0"/>
                <a:ea typeface="Roboto" panose="02000000000000000000" pitchFamily="2" charset="0"/>
                <a:cs typeface="Roboto" panose="02000000000000000000" pitchFamily="2" charset="0"/>
              </a:rPr>
              <a:t>.</a:t>
            </a:r>
            <a:r>
              <a:rPr lang="en-US" sz="1600" dirty="0">
                <a:latin typeface="Roboto" panose="02000000000000000000" pitchFamily="2" charset="0"/>
                <a:ea typeface="Roboto" panose="02000000000000000000" pitchFamily="2" charset="0"/>
                <a:cs typeface="Roboto" panose="02000000000000000000" pitchFamily="2" charset="0"/>
              </a:rPr>
              <a:t> </a:t>
            </a:r>
          </a:p>
          <a:p>
            <a:pPr marL="0" lvl="0" indent="0" algn="just" rtl="0">
              <a:spcBef>
                <a:spcPts val="0"/>
              </a:spcBef>
              <a:spcAft>
                <a:spcPts val="0"/>
              </a:spcAft>
              <a:buNone/>
            </a:pPr>
            <a:endParaRPr lang="vi-VN" sz="1600" dirty="0">
              <a:latin typeface="Roboto" panose="02000000000000000000" pitchFamily="2" charset="0"/>
              <a:ea typeface="Roboto" panose="02000000000000000000" pitchFamily="2" charset="0"/>
              <a:cs typeface="Roboto" panose="02000000000000000000" pitchFamily="2" charset="0"/>
            </a:endParaRPr>
          </a:p>
          <a:p>
            <a:pPr marL="0" lvl="0" indent="0" algn="just" rtl="0">
              <a:spcBef>
                <a:spcPts val="0"/>
              </a:spcBef>
              <a:spcAft>
                <a:spcPts val="0"/>
              </a:spcAft>
              <a:buNone/>
            </a:pPr>
            <a:r>
              <a:rPr lang="vi-VN" sz="1600" dirty="0">
                <a:latin typeface="Roboto" panose="02000000000000000000" pitchFamily="2" charset="0"/>
                <a:ea typeface="Roboto" panose="02000000000000000000" pitchFamily="2" charset="0"/>
                <a:cs typeface="Roboto" panose="02000000000000000000" pitchFamily="2" charset="0"/>
              </a:rPr>
              <a:t>Tiếp đến chính là cách bố trí thêm </a:t>
            </a:r>
            <a:r>
              <a:rPr lang="vi-VN" sz="1600" b="1" dirty="0">
                <a:latin typeface="Roboto" panose="02000000000000000000" pitchFamily="2" charset="0"/>
                <a:ea typeface="Roboto" panose="02000000000000000000" pitchFamily="2" charset="0"/>
                <a:cs typeface="Roboto" panose="02000000000000000000" pitchFamily="2" charset="0"/>
              </a:rPr>
              <a:t>một side-bar bên trái giao diện, giúp khách mua</a:t>
            </a:r>
          </a:p>
          <a:p>
            <a:pPr marL="0" lvl="0" indent="0" algn="just" rtl="0">
              <a:spcBef>
                <a:spcPts val="0"/>
              </a:spcBef>
              <a:spcAft>
                <a:spcPts val="0"/>
              </a:spcAft>
              <a:buNone/>
            </a:pPr>
            <a:r>
              <a:rPr lang="vi-VN" sz="1600" b="1" dirty="0">
                <a:latin typeface="Roboto" panose="02000000000000000000" pitchFamily="2" charset="0"/>
                <a:ea typeface="Roboto" panose="02000000000000000000" pitchFamily="2" charset="0"/>
                <a:cs typeface="Roboto" panose="02000000000000000000" pitchFamily="2" charset="0"/>
              </a:rPr>
              <a:t>hàng tương tác với các phân loại sách</a:t>
            </a:r>
            <a:r>
              <a:rPr lang="vi-VN" sz="1600" dirty="0">
                <a:latin typeface="Roboto" panose="02000000000000000000" pitchFamily="2" charset="0"/>
                <a:ea typeface="Roboto" panose="02000000000000000000" pitchFamily="2" charset="0"/>
                <a:cs typeface="Roboto" panose="02000000000000000000" pitchFamily="2" charset="0"/>
              </a:rPr>
              <a:t>, từ đó dễ dàng tìm được sản phẩm mình cần</a:t>
            </a:r>
            <a:endParaRPr lang="en-US" sz="1600" dirty="0">
              <a:latin typeface="Roboto" panose="02000000000000000000" pitchFamily="2" charset="0"/>
              <a:ea typeface="Roboto" panose="02000000000000000000" pitchFamily="2" charset="0"/>
              <a:cs typeface="Roboto" panose="02000000000000000000" pitchFamily="2" charset="0"/>
            </a:endParaRPr>
          </a:p>
        </p:txBody>
      </p:sp>
      <p:sp>
        <p:nvSpPr>
          <p:cNvPr id="347" name="Google Shape;347;p36"/>
          <p:cNvSpPr/>
          <p:nvPr/>
        </p:nvSpPr>
        <p:spPr>
          <a:xfrm rot="10800000" flipH="1">
            <a:off x="742725" y="2674449"/>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6"/>
          <p:cNvGrpSpPr/>
          <p:nvPr/>
        </p:nvGrpSpPr>
        <p:grpSpPr>
          <a:xfrm rot="10800000" flipH="1">
            <a:off x="845587" y="2958238"/>
            <a:ext cx="2035054" cy="198087"/>
            <a:chOff x="367025" y="2970279"/>
            <a:chExt cx="698491" cy="67985"/>
          </a:xfrm>
        </p:grpSpPr>
        <p:sp>
          <p:nvSpPr>
            <p:cNvPr id="349"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48"/>
          <p:cNvSpPr txBox="1">
            <a:spLocks noGrp="1"/>
          </p:cNvSpPr>
          <p:nvPr>
            <p:ph type="title"/>
          </p:nvPr>
        </p:nvSpPr>
        <p:spPr>
          <a:xfrm>
            <a:off x="559564" y="543150"/>
            <a:ext cx="2700900" cy="205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TIKI</a:t>
            </a:r>
            <a:endParaRPr dirty="0">
              <a:solidFill>
                <a:srgbClr val="FFFFFF"/>
              </a:solidFill>
            </a:endParaRPr>
          </a:p>
        </p:txBody>
      </p:sp>
      <p:pic>
        <p:nvPicPr>
          <p:cNvPr id="2" name="Picture 1" descr="A screenshot of a computer&#10;&#10;Description automatically generated">
            <a:extLst>
              <a:ext uri="{FF2B5EF4-FFF2-40B4-BE49-F238E27FC236}">
                <a16:creationId xmlns:a16="http://schemas.microsoft.com/office/drawing/2014/main" id="{4A0207B9-6D66-E52D-A9D5-1F3AB20C08BE}"/>
              </a:ext>
            </a:extLst>
          </p:cNvPr>
          <p:cNvPicPr>
            <a:picLocks noChangeAspect="1"/>
          </p:cNvPicPr>
          <p:nvPr/>
        </p:nvPicPr>
        <p:blipFill>
          <a:blip r:embed="rId3"/>
          <a:stretch>
            <a:fillRect/>
          </a:stretch>
        </p:blipFill>
        <p:spPr>
          <a:xfrm>
            <a:off x="0" y="70340"/>
            <a:ext cx="9144000" cy="5011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95209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37"/>
          <p:cNvSpPr txBox="1">
            <a:spLocks noGrp="1"/>
          </p:cNvSpPr>
          <p:nvPr>
            <p:ph type="title"/>
          </p:nvPr>
        </p:nvSpPr>
        <p:spPr>
          <a:xfrm>
            <a:off x="5656806" y="2010886"/>
            <a:ext cx="3487193" cy="65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WEBSITE </a:t>
            </a:r>
            <a:r>
              <a:rPr lang="en-US" dirty="0" err="1"/>
              <a:t>FAHASA</a:t>
            </a:r>
            <a:br>
              <a:rPr lang="en-US" dirty="0"/>
            </a:br>
            <a:endParaRPr dirty="0"/>
          </a:p>
        </p:txBody>
      </p:sp>
      <p:sp>
        <p:nvSpPr>
          <p:cNvPr id="362" name="Google Shape;362;p37"/>
          <p:cNvSpPr txBox="1">
            <a:spLocks noGrp="1"/>
          </p:cNvSpPr>
          <p:nvPr>
            <p:ph type="subTitle" idx="1"/>
          </p:nvPr>
        </p:nvSpPr>
        <p:spPr>
          <a:xfrm>
            <a:off x="482990" y="473359"/>
            <a:ext cx="5004588" cy="3075053"/>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600" dirty="0">
                <a:latin typeface="Roboto" panose="02000000000000000000" pitchFamily="2" charset="0"/>
                <a:ea typeface="Roboto" panose="02000000000000000000" pitchFamily="2" charset="0"/>
                <a:cs typeface="Roboto" panose="02000000000000000000" pitchFamily="2" charset="0"/>
              </a:rPr>
              <a:t>B</a:t>
            </a:r>
            <a:r>
              <a:rPr lang="vi-VN" sz="1600">
                <a:latin typeface="Roboto" panose="02000000000000000000" pitchFamily="2" charset="0"/>
                <a:ea typeface="Roboto" panose="02000000000000000000" pitchFamily="2" charset="0"/>
                <a:cs typeface="Roboto" panose="02000000000000000000" pitchFamily="2" charset="0"/>
              </a:rPr>
              <a:t>ố cục</a:t>
            </a:r>
            <a:r>
              <a:rPr lang="en-US" sz="1600">
                <a:latin typeface="Roboto" panose="02000000000000000000" pitchFamily="2" charset="0"/>
                <a:ea typeface="Roboto" panose="02000000000000000000" pitchFamily="2" charset="0"/>
                <a:cs typeface="Roboto" panose="02000000000000000000" pitchFamily="2" charset="0"/>
              </a:rPr>
              <a:t> trang thông tin sản phẩm của website Fahasa</a:t>
            </a:r>
            <a:r>
              <a:rPr lang="vi-VN" sz="1600">
                <a:latin typeface="Roboto" panose="02000000000000000000" pitchFamily="2" charset="0"/>
                <a:ea typeface="Roboto" panose="02000000000000000000" pitchFamily="2" charset="0"/>
                <a:cs typeface="Roboto" panose="02000000000000000000" pitchFamily="2" charset="0"/>
              </a:rPr>
              <a:t> </a:t>
            </a:r>
            <a:r>
              <a:rPr lang="vi-VN" sz="1600" dirty="0">
                <a:latin typeface="Roboto" panose="02000000000000000000" pitchFamily="2" charset="0"/>
                <a:ea typeface="Roboto" panose="02000000000000000000" pitchFamily="2" charset="0"/>
                <a:cs typeface="Roboto" panose="02000000000000000000" pitchFamily="2" charset="0"/>
              </a:rPr>
              <a:t>gồm 2 phần: </a:t>
            </a:r>
            <a:r>
              <a:rPr lang="vi-VN" sz="1600" b="1" dirty="0">
                <a:latin typeface="Roboto" panose="02000000000000000000" pitchFamily="2" charset="0"/>
                <a:ea typeface="Roboto" panose="02000000000000000000" pitchFamily="2" charset="0"/>
                <a:cs typeface="Roboto" panose="02000000000000000000" pitchFamily="2" charset="0"/>
              </a:rPr>
              <a:t>bên</a:t>
            </a:r>
            <a:r>
              <a:rPr lang="en-US" sz="1600" b="1" dirty="0">
                <a:latin typeface="Roboto" panose="02000000000000000000" pitchFamily="2" charset="0"/>
                <a:ea typeface="Roboto" panose="02000000000000000000" pitchFamily="2" charset="0"/>
                <a:cs typeface="Roboto" panose="02000000000000000000" pitchFamily="2" charset="0"/>
              </a:rPr>
              <a:t> </a:t>
            </a:r>
            <a:r>
              <a:rPr lang="vi-VN" sz="1600" b="1" dirty="0">
                <a:latin typeface="Roboto" panose="02000000000000000000" pitchFamily="2" charset="0"/>
                <a:ea typeface="Roboto" panose="02000000000000000000" pitchFamily="2" charset="0"/>
                <a:cs typeface="Roboto" panose="02000000000000000000" pitchFamily="2" charset="0"/>
              </a:rPr>
              <a:t>trái hiển thị hình ảnh của sản phẩm, còn bên phải hiển thị các thông tin như Nhà cung cấp,</a:t>
            </a:r>
            <a:r>
              <a:rPr lang="en-US" sz="1600" b="1" dirty="0">
                <a:latin typeface="Roboto" panose="02000000000000000000" pitchFamily="2" charset="0"/>
                <a:ea typeface="Roboto" panose="02000000000000000000" pitchFamily="2" charset="0"/>
                <a:cs typeface="Roboto" panose="02000000000000000000" pitchFamily="2" charset="0"/>
              </a:rPr>
              <a:t> </a:t>
            </a:r>
            <a:r>
              <a:rPr lang="vi-VN" sz="1600" b="1" dirty="0">
                <a:latin typeface="Roboto" panose="02000000000000000000" pitchFamily="2" charset="0"/>
                <a:ea typeface="Roboto" panose="02000000000000000000" pitchFamily="2" charset="0"/>
                <a:cs typeface="Roboto" panose="02000000000000000000" pitchFamily="2" charset="0"/>
              </a:rPr>
              <a:t>Nhà xuất bản sách, Phân loại (theo bộ), giá bán, số lượng thêm vào giỏ hàng và các thông</a:t>
            </a:r>
            <a:r>
              <a:rPr lang="en-US" sz="1600" b="1" dirty="0">
                <a:latin typeface="Roboto" panose="02000000000000000000" pitchFamily="2" charset="0"/>
                <a:ea typeface="Roboto" panose="02000000000000000000" pitchFamily="2" charset="0"/>
                <a:cs typeface="Roboto" panose="02000000000000000000" pitchFamily="2" charset="0"/>
              </a:rPr>
              <a:t> </a:t>
            </a:r>
            <a:r>
              <a:rPr lang="vi-VN" sz="1600" b="1" dirty="0">
                <a:latin typeface="Roboto" panose="02000000000000000000" pitchFamily="2" charset="0"/>
                <a:ea typeface="Roboto" panose="02000000000000000000" pitchFamily="2" charset="0"/>
                <a:cs typeface="Roboto" panose="02000000000000000000" pitchFamily="2" charset="0"/>
              </a:rPr>
              <a:t>tin khác.</a:t>
            </a:r>
            <a:endParaRPr lang="en-US" sz="1600" b="1" dirty="0">
              <a:latin typeface="Roboto" panose="02000000000000000000" pitchFamily="2" charset="0"/>
              <a:ea typeface="Roboto" panose="02000000000000000000" pitchFamily="2" charset="0"/>
              <a:cs typeface="Roboto" panose="02000000000000000000" pitchFamily="2" charset="0"/>
            </a:endParaRPr>
          </a:p>
          <a:p>
            <a:pPr marL="0" lvl="0" indent="0" algn="just" rtl="0">
              <a:spcBef>
                <a:spcPts val="0"/>
              </a:spcBef>
              <a:spcAft>
                <a:spcPts val="1600"/>
              </a:spcAft>
              <a:buNone/>
            </a:pPr>
            <a:r>
              <a:rPr lang="vi-VN" sz="1600" dirty="0">
                <a:latin typeface="Roboto" panose="02000000000000000000" pitchFamily="2" charset="0"/>
                <a:ea typeface="Roboto" panose="02000000000000000000" pitchFamily="2" charset="0"/>
                <a:cs typeface="Roboto" panose="02000000000000000000" pitchFamily="2" charset="0"/>
              </a:rPr>
              <a:t>Phần nhập thông tin thanh toán: </a:t>
            </a:r>
            <a:r>
              <a:rPr lang="vi-VN" sz="1600" b="1" dirty="0">
                <a:latin typeface="Roboto" panose="02000000000000000000" pitchFamily="2" charset="0"/>
                <a:ea typeface="Roboto" panose="02000000000000000000" pitchFamily="2" charset="0"/>
                <a:cs typeface="Roboto" panose="02000000000000000000" pitchFamily="2" charset="0"/>
              </a:rPr>
              <a:t>là một biểu mẫu (form</a:t>
            </a:r>
            <a:r>
              <a:rPr lang="vi-VN" sz="1600" dirty="0">
                <a:latin typeface="Roboto" panose="02000000000000000000" pitchFamily="2" charset="0"/>
                <a:ea typeface="Roboto" panose="02000000000000000000" pitchFamily="2" charset="0"/>
                <a:cs typeface="Roboto" panose="02000000000000000000" pitchFamily="2" charset="0"/>
              </a:rPr>
              <a:t>) cho người mua nhập các thông tin liên quan đến giao hàng.</a:t>
            </a:r>
            <a:endParaRPr lang="en-US" sz="1600" dirty="0">
              <a:latin typeface="Roboto" panose="02000000000000000000" pitchFamily="2" charset="0"/>
              <a:ea typeface="Roboto" panose="02000000000000000000" pitchFamily="2" charset="0"/>
              <a:cs typeface="Roboto" panose="02000000000000000000" pitchFamily="2" charset="0"/>
            </a:endParaRPr>
          </a:p>
          <a:p>
            <a:pPr marL="0" lvl="0" indent="0" algn="just" rtl="0">
              <a:spcBef>
                <a:spcPts val="0"/>
              </a:spcBef>
              <a:spcAft>
                <a:spcPts val="1600"/>
              </a:spcAft>
              <a:buNone/>
            </a:pPr>
            <a:r>
              <a:rPr lang="vi-VN" sz="1600" dirty="0">
                <a:latin typeface="Roboto" panose="02000000000000000000" pitchFamily="2" charset="0"/>
                <a:ea typeface="Roboto" panose="02000000000000000000" pitchFamily="2" charset="0"/>
                <a:cs typeface="Roboto" panose="02000000000000000000" pitchFamily="2" charset="0"/>
              </a:rPr>
              <a:t>Và được lựa chọn một trong các hình thức thanh toán: </a:t>
            </a:r>
            <a:r>
              <a:rPr lang="vi-VN" sz="1600" b="1" dirty="0">
                <a:latin typeface="Roboto" panose="02000000000000000000" pitchFamily="2" charset="0"/>
                <a:ea typeface="Roboto" panose="02000000000000000000" pitchFamily="2" charset="0"/>
                <a:cs typeface="Roboto" panose="02000000000000000000" pitchFamily="2" charset="0"/>
              </a:rPr>
              <a:t>Ship COD (trả tiền mặt khi nhận được hàng), ShopeePay, MoMo, ZaloPay, ATM, Visa / Master Card.</a:t>
            </a:r>
            <a:endParaRPr lang="en-US" sz="1600" b="1" dirty="0">
              <a:latin typeface="Roboto" panose="02000000000000000000" pitchFamily="2" charset="0"/>
              <a:ea typeface="Roboto" panose="02000000000000000000" pitchFamily="2" charset="0"/>
              <a:cs typeface="Roboto" panose="02000000000000000000" pitchFamily="2" charset="0"/>
            </a:endParaRPr>
          </a:p>
          <a:p>
            <a:pPr marL="0" lvl="0" indent="0" algn="ctr" rtl="0">
              <a:spcBef>
                <a:spcPts val="0"/>
              </a:spcBef>
              <a:spcAft>
                <a:spcPts val="1600"/>
              </a:spcAft>
              <a:buNone/>
            </a:pPr>
            <a:endParaRPr lang="en-US" sz="1600" b="1" dirty="0">
              <a:latin typeface="Roboto" panose="02000000000000000000" pitchFamily="2" charset="0"/>
              <a:ea typeface="Roboto" panose="02000000000000000000" pitchFamily="2" charset="0"/>
              <a:cs typeface="Roboto" panose="02000000000000000000" pitchFamily="2" charset="0"/>
            </a:endParaRPr>
          </a:p>
          <a:p>
            <a:pPr marL="0" lvl="0" indent="0" algn="ctr" rtl="0">
              <a:spcBef>
                <a:spcPts val="0"/>
              </a:spcBef>
              <a:spcAft>
                <a:spcPts val="1600"/>
              </a:spcAft>
              <a:buNone/>
            </a:pPr>
            <a:endParaRPr sz="1600" dirty="0">
              <a:latin typeface="Roboto" panose="02000000000000000000" pitchFamily="2" charset="0"/>
              <a:ea typeface="Roboto" panose="02000000000000000000" pitchFamily="2" charset="0"/>
              <a:cs typeface="Roboto" panose="02000000000000000000" pitchFamily="2" charset="0"/>
            </a:endParaRPr>
          </a:p>
        </p:txBody>
      </p:sp>
      <p:sp>
        <p:nvSpPr>
          <p:cNvPr id="363" name="Google Shape;363;p37"/>
          <p:cNvSpPr/>
          <p:nvPr/>
        </p:nvSpPr>
        <p:spPr>
          <a:xfrm rot="10800000">
            <a:off x="5626979" y="2661197"/>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7"/>
          <p:cNvGrpSpPr/>
          <p:nvPr/>
        </p:nvGrpSpPr>
        <p:grpSpPr>
          <a:xfrm rot="10800000">
            <a:off x="6301479" y="2944985"/>
            <a:ext cx="2035054" cy="198087"/>
            <a:chOff x="367025" y="2970279"/>
            <a:chExt cx="698491" cy="67985"/>
          </a:xfrm>
        </p:grpSpPr>
        <p:sp>
          <p:nvSpPr>
            <p:cNvPr id="365" name="Google Shape;365;p37"/>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4" name="Picture 3" descr="A screenshot of a web page&#10;&#10;Description automatically generated">
            <a:extLst>
              <a:ext uri="{FF2B5EF4-FFF2-40B4-BE49-F238E27FC236}">
                <a16:creationId xmlns:a16="http://schemas.microsoft.com/office/drawing/2014/main" id="{B515FDA3-CC46-3AF6-B736-819E6BA7EBA5}"/>
              </a:ext>
            </a:extLst>
          </p:cNvPr>
          <p:cNvPicPr>
            <a:picLocks noChangeAspect="1"/>
          </p:cNvPicPr>
          <p:nvPr/>
        </p:nvPicPr>
        <p:blipFill>
          <a:blip r:embed="rId3"/>
          <a:stretch>
            <a:fillRect/>
          </a:stretch>
        </p:blipFill>
        <p:spPr>
          <a:xfrm>
            <a:off x="0" y="0"/>
            <a:ext cx="914400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810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08039A0D-EAE6-3221-8655-51B4FFD6E849}"/>
              </a:ext>
            </a:extLst>
          </p:cNvPr>
          <p:cNvPicPr>
            <a:picLocks noChangeAspect="1"/>
          </p:cNvPicPr>
          <p:nvPr/>
        </p:nvPicPr>
        <p:blipFill>
          <a:blip r:embed="rId3"/>
          <a:stretch>
            <a:fillRect/>
          </a:stretch>
        </p:blipFill>
        <p:spPr>
          <a:xfrm>
            <a:off x="0" y="0"/>
            <a:ext cx="914400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0357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3" name="Title 2">
            <a:extLst>
              <a:ext uri="{FF2B5EF4-FFF2-40B4-BE49-F238E27FC236}">
                <a16:creationId xmlns:a16="http://schemas.microsoft.com/office/drawing/2014/main" id="{74581F4D-8F8D-535B-9F37-953F0425FAC0}"/>
              </a:ext>
            </a:extLst>
          </p:cNvPr>
          <p:cNvSpPr>
            <a:spLocks noGrp="1"/>
          </p:cNvSpPr>
          <p:nvPr>
            <p:ph type="title"/>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EC1CC6C4-E261-1F84-F4F4-4D65C676BC4E}"/>
              </a:ext>
            </a:extLst>
          </p:cNvPr>
          <p:cNvPicPr>
            <a:picLocks noChangeAspect="1"/>
          </p:cNvPicPr>
          <p:nvPr/>
        </p:nvPicPr>
        <p:blipFill>
          <a:blip r:embed="rId3"/>
          <a:stretch>
            <a:fillRect/>
          </a:stretch>
        </p:blipFill>
        <p:spPr>
          <a:xfrm>
            <a:off x="0" y="0"/>
            <a:ext cx="914400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9238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19A05E1B-CDC8-1B70-2D68-5A1D1855FC55}"/>
              </a:ext>
            </a:extLst>
          </p:cNvPr>
          <p:cNvPicPr>
            <a:picLocks noChangeAspect="1"/>
          </p:cNvPicPr>
          <p:nvPr/>
        </p:nvPicPr>
        <p:blipFill>
          <a:blip r:embed="rId3"/>
          <a:stretch>
            <a:fillRect/>
          </a:stretch>
        </p:blipFill>
        <p:spPr>
          <a:xfrm>
            <a:off x="0" y="0"/>
            <a:ext cx="914400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7455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9"/>
          <p:cNvSpPr txBox="1">
            <a:spLocks noGrp="1"/>
          </p:cNvSpPr>
          <p:nvPr>
            <p:ph type="title"/>
          </p:nvPr>
        </p:nvSpPr>
        <p:spPr>
          <a:xfrm>
            <a:off x="2047461" y="2310530"/>
            <a:ext cx="4995226" cy="10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MẶT HÀNG KINH DOANH</a:t>
            </a:r>
            <a:endParaRPr dirty="0"/>
          </a:p>
        </p:txBody>
      </p:sp>
      <p:sp>
        <p:nvSpPr>
          <p:cNvPr id="743" name="Google Shape;743;p49"/>
          <p:cNvSpPr txBox="1">
            <a:spLocks noGrp="1"/>
          </p:cNvSpPr>
          <p:nvPr>
            <p:ph type="title" idx="2"/>
          </p:nvPr>
        </p:nvSpPr>
        <p:spPr>
          <a:xfrm>
            <a:off x="3398247" y="1196154"/>
            <a:ext cx="2346300" cy="12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744" name="Google Shape;744;p49"/>
          <p:cNvGrpSpPr/>
          <p:nvPr/>
        </p:nvGrpSpPr>
        <p:grpSpPr>
          <a:xfrm>
            <a:off x="2875403" y="444227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a:off x="2841628" y="550009"/>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6952698" y="2415655"/>
            <a:ext cx="884042" cy="312191"/>
            <a:chOff x="4856845" y="3700725"/>
            <a:chExt cx="326275" cy="115225"/>
          </a:xfrm>
        </p:grpSpPr>
        <p:sp>
          <p:nvSpPr>
            <p:cNvPr id="757" name="Google Shape;757;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9"/>
          <p:cNvGrpSpPr/>
          <p:nvPr/>
        </p:nvGrpSpPr>
        <p:grpSpPr>
          <a:xfrm flipH="1">
            <a:off x="1280504" y="2415655"/>
            <a:ext cx="884042" cy="312191"/>
            <a:chOff x="4856845" y="3700725"/>
            <a:chExt cx="326275" cy="115225"/>
          </a:xfrm>
        </p:grpSpPr>
        <p:sp>
          <p:nvSpPr>
            <p:cNvPr id="762" name="Google Shape;762;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49"/>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8"/>
          <p:cNvSpPr txBox="1">
            <a:spLocks noGrp="1"/>
          </p:cNvSpPr>
          <p:nvPr>
            <p:ph type="title"/>
          </p:nvPr>
        </p:nvSpPr>
        <p:spPr>
          <a:xfrm>
            <a:off x="6454872" y="3394191"/>
            <a:ext cx="23217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NEKO</a:t>
            </a:r>
            <a:endParaRPr dirty="0"/>
          </a:p>
        </p:txBody>
      </p:sp>
      <p:grpSp>
        <p:nvGrpSpPr>
          <p:cNvPr id="376" name="Google Shape;376;p38"/>
          <p:cNvGrpSpPr/>
          <p:nvPr/>
        </p:nvGrpSpPr>
        <p:grpSpPr>
          <a:xfrm>
            <a:off x="718902" y="583459"/>
            <a:ext cx="7721311"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 name="Google Shape;387;p38"/>
          <p:cNvGrpSpPr/>
          <p:nvPr/>
        </p:nvGrpSpPr>
        <p:grpSpPr>
          <a:xfrm>
            <a:off x="6831635" y="1707998"/>
            <a:ext cx="1568174" cy="1568174"/>
            <a:chOff x="1190625" y="238125"/>
            <a:chExt cx="5234225" cy="5234225"/>
          </a:xfrm>
        </p:grpSpPr>
        <p:sp>
          <p:nvSpPr>
            <p:cNvPr id="388" name="Google Shape;388;p38"/>
            <p:cNvSpPr/>
            <p:nvPr/>
          </p:nvSpPr>
          <p:spPr>
            <a:xfrm>
              <a:off x="2470875" y="2195850"/>
              <a:ext cx="1297650" cy="1860200"/>
            </a:xfrm>
            <a:custGeom>
              <a:avLst/>
              <a:gdLst/>
              <a:ahLst/>
              <a:cxnLst/>
              <a:rect l="l" t="t" r="r" b="b"/>
              <a:pathLst>
                <a:path w="51906" h="74408" extrusionOk="0">
                  <a:moveTo>
                    <a:pt x="29785" y="1"/>
                  </a:moveTo>
                  <a:lnTo>
                    <a:pt x="2928" y="56794"/>
                  </a:lnTo>
                  <a:cubicBezTo>
                    <a:pt x="1" y="62950"/>
                    <a:pt x="2626" y="70313"/>
                    <a:pt x="8782" y="73210"/>
                  </a:cubicBezTo>
                  <a:cubicBezTo>
                    <a:pt x="10500" y="74023"/>
                    <a:pt x="12305" y="74408"/>
                    <a:pt x="14081" y="74408"/>
                  </a:cubicBezTo>
                  <a:cubicBezTo>
                    <a:pt x="18700" y="74408"/>
                    <a:pt x="23114" y="71803"/>
                    <a:pt x="25229" y="67356"/>
                  </a:cubicBezTo>
                  <a:lnTo>
                    <a:pt x="51905" y="10985"/>
                  </a:lnTo>
                  <a:lnTo>
                    <a:pt x="29785" y="1"/>
                  </a:lnTo>
                  <a:close/>
                </a:path>
              </a:pathLst>
            </a:custGeom>
            <a:solidFill>
              <a:srgbClr val="5C3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2697200" y="2323350"/>
              <a:ext cx="1071325" cy="1732850"/>
            </a:xfrm>
            <a:custGeom>
              <a:avLst/>
              <a:gdLst/>
              <a:ahLst/>
              <a:cxnLst/>
              <a:rect l="l" t="t" r="r" b="b"/>
              <a:pathLst>
                <a:path w="42853" h="69314" extrusionOk="0">
                  <a:moveTo>
                    <a:pt x="31023" y="1"/>
                  </a:moveTo>
                  <a:lnTo>
                    <a:pt x="1" y="68231"/>
                  </a:lnTo>
                  <a:cubicBezTo>
                    <a:pt x="1639" y="68965"/>
                    <a:pt x="3354" y="69313"/>
                    <a:pt x="5043" y="69313"/>
                  </a:cubicBezTo>
                  <a:cubicBezTo>
                    <a:pt x="9671" y="69313"/>
                    <a:pt x="14097" y="66700"/>
                    <a:pt x="16176" y="62256"/>
                  </a:cubicBezTo>
                  <a:lnTo>
                    <a:pt x="42852" y="5885"/>
                  </a:lnTo>
                  <a:lnTo>
                    <a:pt x="31023" y="1"/>
                  </a:lnTo>
                  <a:close/>
                </a:path>
              </a:pathLst>
            </a:custGeom>
            <a:gradFill>
              <a:gsLst>
                <a:gs pos="0">
                  <a:srgbClr val="47ACD0"/>
                </a:gs>
                <a:gs pos="100000">
                  <a:srgbClr val="235D7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2470875" y="2195850"/>
              <a:ext cx="1001900" cy="1833300"/>
            </a:xfrm>
            <a:custGeom>
              <a:avLst/>
              <a:gdLst/>
              <a:ahLst/>
              <a:cxnLst/>
              <a:rect l="l" t="t" r="r" b="b"/>
              <a:pathLst>
                <a:path w="40076" h="73332" extrusionOk="0">
                  <a:moveTo>
                    <a:pt x="29785" y="1"/>
                  </a:moveTo>
                  <a:lnTo>
                    <a:pt x="2928" y="56794"/>
                  </a:lnTo>
                  <a:cubicBezTo>
                    <a:pt x="1" y="62950"/>
                    <a:pt x="2626" y="70313"/>
                    <a:pt x="8812" y="73241"/>
                  </a:cubicBezTo>
                  <a:cubicBezTo>
                    <a:pt x="8873" y="73271"/>
                    <a:pt x="8963" y="73301"/>
                    <a:pt x="9054" y="73331"/>
                  </a:cubicBezTo>
                  <a:lnTo>
                    <a:pt x="40076" y="5101"/>
                  </a:ln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2487475" y="3061350"/>
              <a:ext cx="2622425" cy="994950"/>
            </a:xfrm>
            <a:custGeom>
              <a:avLst/>
              <a:gdLst/>
              <a:ahLst/>
              <a:cxnLst/>
              <a:rect l="l" t="t" r="r" b="b"/>
              <a:pathLst>
                <a:path w="104897" h="39798" extrusionOk="0">
                  <a:moveTo>
                    <a:pt x="53862" y="0"/>
                  </a:moveTo>
                  <a:cubicBezTo>
                    <a:pt x="40500" y="0"/>
                    <a:pt x="23961" y="4051"/>
                    <a:pt x="5976" y="17587"/>
                  </a:cubicBezTo>
                  <a:cubicBezTo>
                    <a:pt x="1721" y="20786"/>
                    <a:pt x="0" y="26338"/>
                    <a:pt x="1721" y="31378"/>
                  </a:cubicBezTo>
                  <a:cubicBezTo>
                    <a:pt x="3403" y="36396"/>
                    <a:pt x="8107" y="39798"/>
                    <a:pt x="13390" y="39798"/>
                  </a:cubicBezTo>
                  <a:cubicBezTo>
                    <a:pt x="13413" y="39798"/>
                    <a:pt x="13436" y="39798"/>
                    <a:pt x="13459" y="39797"/>
                  </a:cubicBezTo>
                  <a:cubicBezTo>
                    <a:pt x="16145" y="39797"/>
                    <a:pt x="18771" y="38922"/>
                    <a:pt x="20913" y="37293"/>
                  </a:cubicBezTo>
                  <a:cubicBezTo>
                    <a:pt x="33486" y="27826"/>
                    <a:pt x="44704" y="24693"/>
                    <a:pt x="54046" y="24693"/>
                  </a:cubicBezTo>
                  <a:cubicBezTo>
                    <a:pt x="69572" y="24693"/>
                    <a:pt x="79916" y="33346"/>
                    <a:pt x="82686" y="35965"/>
                  </a:cubicBezTo>
                  <a:cubicBezTo>
                    <a:pt x="85073" y="38264"/>
                    <a:pt x="88148" y="39405"/>
                    <a:pt x="91224" y="39405"/>
                  </a:cubicBezTo>
                  <a:cubicBezTo>
                    <a:pt x="94487" y="39405"/>
                    <a:pt x="97750" y="38120"/>
                    <a:pt x="100189" y="35573"/>
                  </a:cubicBezTo>
                  <a:cubicBezTo>
                    <a:pt x="104896" y="30624"/>
                    <a:pt x="104715" y="22778"/>
                    <a:pt x="99736" y="18070"/>
                  </a:cubicBezTo>
                  <a:cubicBezTo>
                    <a:pt x="96809" y="15324"/>
                    <a:pt x="86035" y="5999"/>
                    <a:pt x="69649" y="1925"/>
                  </a:cubicBezTo>
                  <a:cubicBezTo>
                    <a:pt x="65117" y="801"/>
                    <a:pt x="59804" y="0"/>
                    <a:pt x="53862" y="0"/>
                  </a:cubicBezTo>
                  <a:close/>
                </a:path>
              </a:pathLst>
            </a:custGeom>
            <a:gradFill>
              <a:gsLst>
                <a:gs pos="0">
                  <a:srgbClr val="47ACD0"/>
                </a:gs>
                <a:gs pos="100000">
                  <a:srgbClr val="235D7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3904300" y="3063450"/>
              <a:ext cx="802725" cy="976250"/>
            </a:xfrm>
            <a:custGeom>
              <a:avLst/>
              <a:gdLst/>
              <a:ahLst/>
              <a:cxnLst/>
              <a:rect l="l" t="t" r="r" b="b"/>
              <a:pathLst>
                <a:path w="32109" h="39050" extrusionOk="0">
                  <a:moveTo>
                    <a:pt x="32109" y="39050"/>
                  </a:moveTo>
                  <a:cubicBezTo>
                    <a:pt x="29815" y="38597"/>
                    <a:pt x="27703" y="37511"/>
                    <a:pt x="26013" y="35911"/>
                  </a:cubicBezTo>
                  <a:cubicBezTo>
                    <a:pt x="20189" y="30570"/>
                    <a:pt x="13006" y="26918"/>
                    <a:pt x="5281" y="25379"/>
                  </a:cubicBezTo>
                  <a:lnTo>
                    <a:pt x="0" y="0"/>
                  </a:lnTo>
                  <a:cubicBezTo>
                    <a:pt x="4376" y="181"/>
                    <a:pt x="8721" y="815"/>
                    <a:pt x="12946" y="1871"/>
                  </a:cubicBezTo>
                  <a:cubicBezTo>
                    <a:pt x="16628" y="2807"/>
                    <a:pt x="20219" y="4014"/>
                    <a:pt x="23689" y="5523"/>
                  </a:cubicBez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2562175" y="2840125"/>
              <a:ext cx="2473025" cy="1258425"/>
            </a:xfrm>
            <a:custGeom>
              <a:avLst/>
              <a:gdLst/>
              <a:ahLst/>
              <a:cxnLst/>
              <a:rect l="l" t="t" r="r" b="b"/>
              <a:pathLst>
                <a:path w="98921" h="50337" extrusionOk="0">
                  <a:moveTo>
                    <a:pt x="10471" y="48646"/>
                  </a:moveTo>
                  <a:cubicBezTo>
                    <a:pt x="13157" y="48646"/>
                    <a:pt x="15783" y="47771"/>
                    <a:pt x="17955" y="46142"/>
                  </a:cubicBezTo>
                  <a:cubicBezTo>
                    <a:pt x="51422" y="20944"/>
                    <a:pt x="75292" y="40619"/>
                    <a:pt x="79698" y="44844"/>
                  </a:cubicBezTo>
                  <a:cubicBezTo>
                    <a:pt x="85492" y="50336"/>
                    <a:pt x="94877" y="49009"/>
                    <a:pt x="98921" y="42128"/>
                  </a:cubicBezTo>
                  <a:cubicBezTo>
                    <a:pt x="48374" y="1"/>
                    <a:pt x="8118" y="34825"/>
                    <a:pt x="0" y="42883"/>
                  </a:cubicBezTo>
                  <a:cubicBezTo>
                    <a:pt x="181" y="43154"/>
                    <a:pt x="392" y="43456"/>
                    <a:pt x="604" y="43758"/>
                  </a:cubicBezTo>
                  <a:cubicBezTo>
                    <a:pt x="2927" y="46836"/>
                    <a:pt x="6609" y="48646"/>
                    <a:pt x="10471" y="48646"/>
                  </a:cubicBez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3456925" y="1404100"/>
              <a:ext cx="1665800" cy="2651950"/>
            </a:xfrm>
            <a:custGeom>
              <a:avLst/>
              <a:gdLst/>
              <a:ahLst/>
              <a:cxnLst/>
              <a:rect l="l" t="t" r="r" b="b"/>
              <a:pathLst>
                <a:path w="66632" h="106078" extrusionOk="0">
                  <a:moveTo>
                    <a:pt x="14044" y="0"/>
                  </a:moveTo>
                  <a:cubicBezTo>
                    <a:pt x="12277" y="0"/>
                    <a:pt x="10483" y="383"/>
                    <a:pt x="8782" y="1192"/>
                  </a:cubicBezTo>
                  <a:cubicBezTo>
                    <a:pt x="2626" y="4119"/>
                    <a:pt x="0" y="11482"/>
                    <a:pt x="2897" y="17638"/>
                  </a:cubicBezTo>
                  <a:lnTo>
                    <a:pt x="41403" y="99026"/>
                  </a:lnTo>
                  <a:cubicBezTo>
                    <a:pt x="43518" y="103473"/>
                    <a:pt x="47947" y="106078"/>
                    <a:pt x="52564" y="106078"/>
                  </a:cubicBezTo>
                  <a:cubicBezTo>
                    <a:pt x="54339" y="106078"/>
                    <a:pt x="56141" y="105693"/>
                    <a:pt x="57850" y="104880"/>
                  </a:cubicBezTo>
                  <a:cubicBezTo>
                    <a:pt x="64006" y="101983"/>
                    <a:pt x="66631" y="94620"/>
                    <a:pt x="63734" y="88464"/>
                  </a:cubicBezTo>
                  <a:lnTo>
                    <a:pt x="25228" y="7076"/>
                  </a:lnTo>
                  <a:cubicBezTo>
                    <a:pt x="23110" y="2622"/>
                    <a:pt x="18669" y="0"/>
                    <a:pt x="14044" y="0"/>
                  </a:cubicBez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3676450" y="1360700"/>
              <a:ext cx="1446275" cy="2666175"/>
            </a:xfrm>
            <a:custGeom>
              <a:avLst/>
              <a:gdLst/>
              <a:ahLst/>
              <a:cxnLst/>
              <a:rect l="l" t="t" r="r" b="b"/>
              <a:pathLst>
                <a:path w="57851" h="106647" extrusionOk="0">
                  <a:moveTo>
                    <a:pt x="54953" y="90200"/>
                  </a:moveTo>
                  <a:lnTo>
                    <a:pt x="16447" y="8812"/>
                  </a:lnTo>
                  <a:cubicBezTo>
                    <a:pt x="13520" y="2656"/>
                    <a:pt x="6157" y="1"/>
                    <a:pt x="1" y="2928"/>
                  </a:cubicBezTo>
                  <a:lnTo>
                    <a:pt x="48978" y="106647"/>
                  </a:lnTo>
                  <a:lnTo>
                    <a:pt x="49069" y="106616"/>
                  </a:lnTo>
                  <a:cubicBezTo>
                    <a:pt x="55225" y="103719"/>
                    <a:pt x="57850" y="96356"/>
                    <a:pt x="54953" y="90200"/>
                  </a:cubicBezTo>
                  <a:close/>
                </a:path>
              </a:pathLst>
            </a:custGeom>
            <a:gradFill>
              <a:gsLst>
                <a:gs pos="0">
                  <a:srgbClr val="47ACD0"/>
                </a:gs>
                <a:gs pos="100000">
                  <a:srgbClr val="235D7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3754150" y="1444450"/>
              <a:ext cx="565850" cy="1285575"/>
            </a:xfrm>
            <a:custGeom>
              <a:avLst/>
              <a:gdLst/>
              <a:ahLst/>
              <a:cxnLst/>
              <a:rect l="l" t="t" r="r" b="b"/>
              <a:pathLst>
                <a:path w="22634" h="51423" extrusionOk="0">
                  <a:moveTo>
                    <a:pt x="7787" y="51422"/>
                  </a:moveTo>
                  <a:lnTo>
                    <a:pt x="1" y="35006"/>
                  </a:lnTo>
                  <a:lnTo>
                    <a:pt x="8239" y="0"/>
                  </a:lnTo>
                  <a:cubicBezTo>
                    <a:pt x="10472" y="1237"/>
                    <a:pt x="12253" y="3139"/>
                    <a:pt x="13339" y="5462"/>
                  </a:cubicBezTo>
                  <a:lnTo>
                    <a:pt x="22634" y="25138"/>
                  </a:lnTo>
                  <a:close/>
                </a:path>
              </a:pathLst>
            </a:custGeom>
            <a:gradFill>
              <a:gsLst>
                <a:gs pos="0">
                  <a:srgbClr val="C3FAFF"/>
                </a:gs>
                <a:gs pos="100000">
                  <a:srgbClr val="46EBF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3215500" y="1404100"/>
              <a:ext cx="921925" cy="1066400"/>
            </a:xfrm>
            <a:custGeom>
              <a:avLst/>
              <a:gdLst/>
              <a:ahLst/>
              <a:cxnLst/>
              <a:rect l="l" t="t" r="r" b="b"/>
              <a:pathLst>
                <a:path w="36877" h="42656" extrusionOk="0">
                  <a:moveTo>
                    <a:pt x="22803" y="0"/>
                  </a:moveTo>
                  <a:cubicBezTo>
                    <a:pt x="18180" y="0"/>
                    <a:pt x="13745" y="2622"/>
                    <a:pt x="11649" y="7076"/>
                  </a:cubicBezTo>
                  <a:lnTo>
                    <a:pt x="0" y="31671"/>
                  </a:lnTo>
                  <a:lnTo>
                    <a:pt x="22120" y="42655"/>
                  </a:lnTo>
                  <a:lnTo>
                    <a:pt x="33950" y="17638"/>
                  </a:lnTo>
                  <a:cubicBezTo>
                    <a:pt x="36877" y="11482"/>
                    <a:pt x="34221" y="4119"/>
                    <a:pt x="28065" y="1192"/>
                  </a:cubicBezTo>
                  <a:cubicBezTo>
                    <a:pt x="26364" y="383"/>
                    <a:pt x="24570" y="0"/>
                    <a:pt x="22803" y="0"/>
                  </a:cubicBezTo>
                  <a:close/>
                </a:path>
              </a:pathLst>
            </a:custGeom>
            <a:solidFill>
              <a:srgbClr val="5C3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3472750" y="1420300"/>
              <a:ext cx="664675" cy="1050200"/>
            </a:xfrm>
            <a:custGeom>
              <a:avLst/>
              <a:gdLst/>
              <a:ahLst/>
              <a:cxnLst/>
              <a:rect l="l" t="t" r="r" b="b"/>
              <a:pathLst>
                <a:path w="26587" h="42008" extrusionOk="0">
                  <a:moveTo>
                    <a:pt x="16417" y="1"/>
                  </a:moveTo>
                  <a:lnTo>
                    <a:pt x="1" y="36123"/>
                  </a:lnTo>
                  <a:lnTo>
                    <a:pt x="11830" y="42007"/>
                  </a:lnTo>
                  <a:lnTo>
                    <a:pt x="23660" y="16990"/>
                  </a:lnTo>
                  <a:cubicBezTo>
                    <a:pt x="26587" y="10804"/>
                    <a:pt x="23931" y="3441"/>
                    <a:pt x="17775" y="544"/>
                  </a:cubicBezTo>
                  <a:cubicBezTo>
                    <a:pt x="17323" y="333"/>
                    <a:pt x="16870" y="151"/>
                    <a:pt x="16417" y="1"/>
                  </a:cubicBezTo>
                  <a:close/>
                </a:path>
              </a:pathLst>
            </a:custGeom>
            <a:gradFill>
              <a:gsLst>
                <a:gs pos="0">
                  <a:srgbClr val="47ACD0"/>
                </a:gs>
                <a:gs pos="100000">
                  <a:srgbClr val="235D7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3215500" y="1370500"/>
              <a:ext cx="667700" cy="952875"/>
            </a:xfrm>
            <a:custGeom>
              <a:avLst/>
              <a:gdLst/>
              <a:ahLst/>
              <a:cxnLst/>
              <a:rect l="l" t="t" r="r" b="b"/>
              <a:pathLst>
                <a:path w="26708" h="38115" extrusionOk="0">
                  <a:moveTo>
                    <a:pt x="11649" y="8420"/>
                  </a:moveTo>
                  <a:lnTo>
                    <a:pt x="0" y="33015"/>
                  </a:lnTo>
                  <a:lnTo>
                    <a:pt x="10291" y="38115"/>
                  </a:lnTo>
                  <a:lnTo>
                    <a:pt x="26707" y="1993"/>
                  </a:lnTo>
                  <a:cubicBezTo>
                    <a:pt x="20792" y="1"/>
                    <a:pt x="14304" y="2747"/>
                    <a:pt x="11649" y="8420"/>
                  </a:cubicBezTo>
                  <a:close/>
                </a:path>
              </a:pathLst>
            </a:custGeom>
            <a:gradFill>
              <a:gsLst>
                <a:gs pos="0">
                  <a:srgbClr val="C3FAFF"/>
                </a:gs>
                <a:gs pos="100000">
                  <a:srgbClr val="46EBF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1190625" y="238125"/>
              <a:ext cx="5234225" cy="5234225"/>
            </a:xfrm>
            <a:custGeom>
              <a:avLst/>
              <a:gdLst/>
              <a:ahLst/>
              <a:cxnLst/>
              <a:rect l="l" t="t" r="r" b="b"/>
              <a:pathLst>
                <a:path w="209369" h="209369" extrusionOk="0">
                  <a:moveTo>
                    <a:pt x="104684" y="209369"/>
                  </a:moveTo>
                  <a:cubicBezTo>
                    <a:pt x="46956" y="209369"/>
                    <a:pt x="0" y="162383"/>
                    <a:pt x="0" y="104684"/>
                  </a:cubicBezTo>
                  <a:cubicBezTo>
                    <a:pt x="0" y="46956"/>
                    <a:pt x="46956" y="0"/>
                    <a:pt x="104684" y="0"/>
                  </a:cubicBezTo>
                  <a:cubicBezTo>
                    <a:pt x="162383" y="0"/>
                    <a:pt x="209369" y="46956"/>
                    <a:pt x="209369" y="104684"/>
                  </a:cubicBezTo>
                  <a:cubicBezTo>
                    <a:pt x="209369" y="162383"/>
                    <a:pt x="162383" y="209369"/>
                    <a:pt x="104684" y="209369"/>
                  </a:cubicBezTo>
                  <a:close/>
                  <a:moveTo>
                    <a:pt x="104684" y="19766"/>
                  </a:moveTo>
                  <a:cubicBezTo>
                    <a:pt x="57850" y="19766"/>
                    <a:pt x="19736" y="57850"/>
                    <a:pt x="19736" y="104684"/>
                  </a:cubicBezTo>
                  <a:cubicBezTo>
                    <a:pt x="19736" y="151519"/>
                    <a:pt x="57850" y="189603"/>
                    <a:pt x="104684" y="189603"/>
                  </a:cubicBezTo>
                  <a:cubicBezTo>
                    <a:pt x="151489" y="189603"/>
                    <a:pt x="189603" y="151519"/>
                    <a:pt x="189603" y="104684"/>
                  </a:cubicBezTo>
                  <a:cubicBezTo>
                    <a:pt x="189603" y="57880"/>
                    <a:pt x="151489" y="19736"/>
                    <a:pt x="104684" y="19736"/>
                  </a:cubicBez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1190625" y="238125"/>
              <a:ext cx="5234225" cy="5234225"/>
            </a:xfrm>
            <a:custGeom>
              <a:avLst/>
              <a:gdLst/>
              <a:ahLst/>
              <a:cxnLst/>
              <a:rect l="l" t="t" r="r" b="b"/>
              <a:pathLst>
                <a:path w="209369" h="209369" extrusionOk="0">
                  <a:moveTo>
                    <a:pt x="104684" y="0"/>
                  </a:moveTo>
                  <a:cubicBezTo>
                    <a:pt x="46956" y="0"/>
                    <a:pt x="0" y="46956"/>
                    <a:pt x="0" y="104684"/>
                  </a:cubicBezTo>
                  <a:cubicBezTo>
                    <a:pt x="0" y="162383"/>
                    <a:pt x="46956" y="209369"/>
                    <a:pt x="104684" y="209369"/>
                  </a:cubicBezTo>
                  <a:cubicBezTo>
                    <a:pt x="162383" y="209369"/>
                    <a:pt x="209369" y="162383"/>
                    <a:pt x="209369" y="104684"/>
                  </a:cubicBezTo>
                  <a:cubicBezTo>
                    <a:pt x="209369" y="46956"/>
                    <a:pt x="162383" y="0"/>
                    <a:pt x="104684" y="0"/>
                  </a:cubicBezTo>
                  <a:close/>
                  <a:moveTo>
                    <a:pt x="104684" y="199471"/>
                  </a:moveTo>
                  <a:cubicBezTo>
                    <a:pt x="52327" y="199471"/>
                    <a:pt x="9868" y="157012"/>
                    <a:pt x="9868" y="104654"/>
                  </a:cubicBezTo>
                  <a:cubicBezTo>
                    <a:pt x="9868" y="52327"/>
                    <a:pt x="52327" y="9868"/>
                    <a:pt x="104684" y="9868"/>
                  </a:cubicBezTo>
                  <a:cubicBezTo>
                    <a:pt x="157012" y="9868"/>
                    <a:pt x="199471" y="52327"/>
                    <a:pt x="199471" y="104654"/>
                  </a:cubicBezTo>
                  <a:cubicBezTo>
                    <a:pt x="199471" y="157012"/>
                    <a:pt x="157012" y="199471"/>
                    <a:pt x="104684" y="199471"/>
                  </a:cubicBezTo>
                  <a:close/>
                </a:path>
              </a:pathLst>
            </a:custGeom>
            <a:gradFill>
              <a:gsLst>
                <a:gs pos="0">
                  <a:srgbClr val="47ACD0"/>
                </a:gs>
                <a:gs pos="100000">
                  <a:srgbClr val="235D7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8"/>
          <p:cNvSpPr txBox="1">
            <a:spLocks noGrp="1"/>
          </p:cNvSpPr>
          <p:nvPr>
            <p:ph type="subTitle" idx="1"/>
          </p:nvPr>
        </p:nvSpPr>
        <p:spPr>
          <a:xfrm>
            <a:off x="681361" y="1332386"/>
            <a:ext cx="5846948" cy="2442900"/>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vi-VN" sz="1600" dirty="0"/>
              <a:t>Nhóm tập trung phát triển mô hình cửa hàng trực tuyến </a:t>
            </a:r>
            <a:r>
              <a:rPr lang="vi-VN" sz="1600" b="1" dirty="0"/>
              <a:t>kinh doanh các sản phẩm</a:t>
            </a:r>
            <a:r>
              <a:rPr lang="en-US" sz="1600" b="1" dirty="0"/>
              <a:t> </a:t>
            </a:r>
            <a:r>
              <a:rPr lang="vi-VN" sz="1600" b="1"/>
              <a:t>sách truyện</a:t>
            </a:r>
            <a:r>
              <a:rPr lang="en-US" sz="1600" b="1"/>
              <a:t> đọc.</a:t>
            </a:r>
            <a:endParaRPr lang="vi-VN" sz="1600" dirty="0"/>
          </a:p>
          <a:p>
            <a:pPr marL="0" lvl="0" indent="0" algn="just" rtl="0">
              <a:spcBef>
                <a:spcPts val="0"/>
              </a:spcBef>
              <a:spcAft>
                <a:spcPts val="1600"/>
              </a:spcAft>
              <a:buNone/>
            </a:pPr>
            <a:r>
              <a:rPr lang="vi-VN" sz="1600" dirty="0"/>
              <a:t>Cụ thể hơn, website cửa hàng sẽ triển khai bán nhiều thể loại về </a:t>
            </a:r>
            <a:r>
              <a:rPr lang="vi-VN" sz="1600" b="1" dirty="0"/>
              <a:t>sách, như là tiểu</a:t>
            </a:r>
            <a:r>
              <a:rPr lang="en-US" sz="1600" b="1" dirty="0"/>
              <a:t> </a:t>
            </a:r>
            <a:r>
              <a:rPr lang="vi-VN" sz="1600" b="1" dirty="0"/>
              <a:t>thuyết, khoa học, cho đến sách thiếu nhi và sách học thuật, giáo trình</a:t>
            </a:r>
            <a:r>
              <a:rPr lang="vi-VN" sz="1600" dirty="0"/>
              <a:t>. Với hàng ngàn tựa</a:t>
            </a:r>
            <a:r>
              <a:rPr lang="en-US" sz="1600" dirty="0"/>
              <a:t> </a:t>
            </a:r>
            <a:r>
              <a:rPr lang="vi-VN" sz="1600" dirty="0"/>
              <a:t>sách từ các thể loại khác nhau kể trên, sẽ là lựa chọn mua hàng cho khách tiêu </a:t>
            </a:r>
            <a:r>
              <a:rPr lang="vi-VN" sz="1600"/>
              <a:t>dùng.</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9"/>
          <p:cNvSpPr txBox="1">
            <a:spLocks noGrp="1"/>
          </p:cNvSpPr>
          <p:nvPr>
            <p:ph type="title"/>
          </p:nvPr>
        </p:nvSpPr>
        <p:spPr>
          <a:xfrm>
            <a:off x="2621727" y="2310530"/>
            <a:ext cx="3966477" cy="10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 </a:t>
            </a:r>
            <a:r>
              <a:rPr lang="en"/>
              <a:t>CHỨC NĂNG</a:t>
            </a:r>
            <a:endParaRPr dirty="0"/>
          </a:p>
        </p:txBody>
      </p:sp>
      <p:sp>
        <p:nvSpPr>
          <p:cNvPr id="743" name="Google Shape;743;p49"/>
          <p:cNvSpPr txBox="1">
            <a:spLocks noGrp="1"/>
          </p:cNvSpPr>
          <p:nvPr>
            <p:ph type="title" idx="2"/>
          </p:nvPr>
        </p:nvSpPr>
        <p:spPr>
          <a:xfrm>
            <a:off x="3398247" y="1196154"/>
            <a:ext cx="2346300" cy="12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744" name="Google Shape;744;p49"/>
          <p:cNvGrpSpPr/>
          <p:nvPr/>
        </p:nvGrpSpPr>
        <p:grpSpPr>
          <a:xfrm>
            <a:off x="2875403" y="444227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a:off x="2841628" y="550009"/>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6444746" y="2415655"/>
            <a:ext cx="884042" cy="312191"/>
            <a:chOff x="4856845" y="3700725"/>
            <a:chExt cx="326275" cy="115225"/>
          </a:xfrm>
        </p:grpSpPr>
        <p:sp>
          <p:nvSpPr>
            <p:cNvPr id="757" name="Google Shape;757;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9"/>
          <p:cNvGrpSpPr/>
          <p:nvPr/>
        </p:nvGrpSpPr>
        <p:grpSpPr>
          <a:xfrm flipH="1">
            <a:off x="1815212" y="2415655"/>
            <a:ext cx="884042" cy="312191"/>
            <a:chOff x="4856845" y="3700725"/>
            <a:chExt cx="326275" cy="115225"/>
          </a:xfrm>
        </p:grpSpPr>
        <p:sp>
          <p:nvSpPr>
            <p:cNvPr id="762" name="Google Shape;762;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49"/>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291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p:nvPr/>
        </p:nvSpPr>
        <p:spPr>
          <a:xfrm rot="10800000">
            <a:off x="8984135" y="2053753"/>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rot="10800000">
            <a:off x="9035854" y="2123483"/>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32"/>
          <p:cNvGrpSpPr/>
          <p:nvPr/>
        </p:nvGrpSpPr>
        <p:grpSpPr>
          <a:xfrm rot="10800000">
            <a:off x="3969943" y="-300787"/>
            <a:ext cx="1201952" cy="944177"/>
            <a:chOff x="813468" y="2715338"/>
            <a:chExt cx="1201952" cy="944177"/>
          </a:xfrm>
        </p:grpSpPr>
        <p:sp>
          <p:nvSpPr>
            <p:cNvPr id="200" name="Google Shape;200;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32"/>
          <p:cNvSpPr/>
          <p:nvPr/>
        </p:nvSpPr>
        <p:spPr>
          <a:xfrm>
            <a:off x="782" y="2088028"/>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6"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6" y="2019074"/>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2"/>
          <p:cNvGrpSpPr/>
          <p:nvPr/>
        </p:nvGrpSpPr>
        <p:grpSpPr>
          <a:xfrm>
            <a:off x="462057" y="1979184"/>
            <a:ext cx="304021" cy="1220039"/>
            <a:chOff x="350242" y="1996613"/>
            <a:chExt cx="304021" cy="1220039"/>
          </a:xfrm>
        </p:grpSpPr>
        <p:sp>
          <p:nvSpPr>
            <p:cNvPr id="207" name="Google Shape;207;p32"/>
            <p:cNvSpPr/>
            <p:nvPr/>
          </p:nvSpPr>
          <p:spPr>
            <a:xfrm>
              <a:off x="384229" y="1996613"/>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350242" y="2257297"/>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p:nvPr/>
        </p:nvSpPr>
        <p:spPr>
          <a:xfrm rot="10800000">
            <a:off x="8660540"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32"/>
          <p:cNvGrpSpPr/>
          <p:nvPr/>
        </p:nvGrpSpPr>
        <p:grpSpPr>
          <a:xfrm>
            <a:off x="8380018" y="1944447"/>
            <a:ext cx="304021" cy="1220039"/>
            <a:chOff x="8489731" y="1961756"/>
            <a:chExt cx="304021" cy="1220039"/>
          </a:xfrm>
        </p:grpSpPr>
        <p:sp>
          <p:nvSpPr>
            <p:cNvPr id="211" name="Google Shape;211;p32"/>
            <p:cNvSpPr/>
            <p:nvPr/>
          </p:nvSpPr>
          <p:spPr>
            <a:xfrm rot="10800000">
              <a:off x="8489731" y="1961756"/>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rot="10800000">
              <a:off x="8636248" y="2223463"/>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32"/>
          <p:cNvGrpSpPr/>
          <p:nvPr/>
        </p:nvGrpSpPr>
        <p:grpSpPr>
          <a:xfrm>
            <a:off x="3969943" y="4600338"/>
            <a:ext cx="1201952" cy="944177"/>
            <a:chOff x="813468" y="2715338"/>
            <a:chExt cx="1201952" cy="944177"/>
          </a:xfrm>
        </p:grpSpPr>
        <p:sp>
          <p:nvSpPr>
            <p:cNvPr id="214" name="Google Shape;214;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1749711" y="1756033"/>
            <a:ext cx="5648755" cy="236626"/>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542476" y="2830963"/>
            <a:ext cx="8063318" cy="1626802"/>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838087" y="3728054"/>
            <a:ext cx="384351" cy="384351"/>
          </a:xfrm>
          <a:custGeom>
            <a:avLst/>
            <a:gdLst/>
            <a:ahLst/>
            <a:cxnLst/>
            <a:rect l="l" t="t" r="r" b="b"/>
            <a:pathLst>
              <a:path w="13312" h="13312" fill="none" extrusionOk="0">
                <a:moveTo>
                  <a:pt x="8347" y="120"/>
                </a:moveTo>
                <a:cubicBezTo>
                  <a:pt x="8728" y="1"/>
                  <a:pt x="9133" y="96"/>
                  <a:pt x="9430" y="358"/>
                </a:cubicBezTo>
                <a:lnTo>
                  <a:pt x="10704" y="1632"/>
                </a:lnTo>
                <a:lnTo>
                  <a:pt x="11193" y="2120"/>
                </a:lnTo>
                <a:lnTo>
                  <a:pt x="11693" y="2620"/>
                </a:lnTo>
                <a:lnTo>
                  <a:pt x="12955" y="3894"/>
                </a:lnTo>
                <a:cubicBezTo>
                  <a:pt x="13217" y="4180"/>
                  <a:pt x="13312" y="4597"/>
                  <a:pt x="13193" y="4966"/>
                </a:cubicBezTo>
                <a:lnTo>
                  <a:pt x="10264" y="12729"/>
                </a:lnTo>
                <a:cubicBezTo>
                  <a:pt x="10109" y="13086"/>
                  <a:pt x="9764" y="13312"/>
                  <a:pt x="9383" y="13312"/>
                </a:cubicBezTo>
                <a:lnTo>
                  <a:pt x="7275" y="13193"/>
                </a:lnTo>
                <a:cubicBezTo>
                  <a:pt x="6859" y="13157"/>
                  <a:pt x="6466" y="12979"/>
                  <a:pt x="6156" y="12693"/>
                </a:cubicBezTo>
                <a:lnTo>
                  <a:pt x="3882" y="10419"/>
                </a:lnTo>
                <a:lnTo>
                  <a:pt x="3394" y="9931"/>
                </a:lnTo>
                <a:lnTo>
                  <a:pt x="2894" y="9431"/>
                </a:lnTo>
                <a:lnTo>
                  <a:pt x="620" y="7156"/>
                </a:lnTo>
                <a:cubicBezTo>
                  <a:pt x="346" y="6847"/>
                  <a:pt x="167" y="6466"/>
                  <a:pt x="120" y="6049"/>
                </a:cubicBezTo>
                <a:lnTo>
                  <a:pt x="13" y="3942"/>
                </a:lnTo>
                <a:cubicBezTo>
                  <a:pt x="1" y="3549"/>
                  <a:pt x="227" y="3204"/>
                  <a:pt x="584"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995659" y="3728041"/>
            <a:ext cx="384351" cy="384351"/>
          </a:xfrm>
          <a:custGeom>
            <a:avLst/>
            <a:gdLst/>
            <a:ahLst/>
            <a:cxnLst/>
            <a:rect l="l" t="t" r="r" b="b"/>
            <a:pathLst>
              <a:path w="13312" h="13312" fill="none" extrusionOk="0">
                <a:moveTo>
                  <a:pt x="4953" y="120"/>
                </a:moveTo>
                <a:cubicBezTo>
                  <a:pt x="4584" y="1"/>
                  <a:pt x="4167" y="96"/>
                  <a:pt x="3882" y="358"/>
                </a:cubicBezTo>
                <a:lnTo>
                  <a:pt x="2608" y="1632"/>
                </a:lnTo>
                <a:lnTo>
                  <a:pt x="2119" y="2120"/>
                </a:lnTo>
                <a:lnTo>
                  <a:pt x="1619" y="2620"/>
                </a:lnTo>
                <a:lnTo>
                  <a:pt x="345" y="3894"/>
                </a:lnTo>
                <a:cubicBezTo>
                  <a:pt x="83" y="4180"/>
                  <a:pt x="0" y="4597"/>
                  <a:pt x="119" y="4966"/>
                </a:cubicBezTo>
                <a:lnTo>
                  <a:pt x="3048" y="12729"/>
                </a:lnTo>
                <a:cubicBezTo>
                  <a:pt x="3203" y="13086"/>
                  <a:pt x="3548" y="13312"/>
                  <a:pt x="3941" y="13312"/>
                </a:cubicBezTo>
                <a:lnTo>
                  <a:pt x="6037" y="13193"/>
                </a:lnTo>
                <a:cubicBezTo>
                  <a:pt x="6453" y="13157"/>
                  <a:pt x="6846" y="12979"/>
                  <a:pt x="7156" y="12693"/>
                </a:cubicBezTo>
                <a:lnTo>
                  <a:pt x="9430" y="10419"/>
                </a:lnTo>
                <a:lnTo>
                  <a:pt x="9930" y="9931"/>
                </a:lnTo>
                <a:lnTo>
                  <a:pt x="10418" y="9431"/>
                </a:lnTo>
                <a:lnTo>
                  <a:pt x="12692" y="7156"/>
                </a:lnTo>
                <a:cubicBezTo>
                  <a:pt x="12978" y="6847"/>
                  <a:pt x="13145" y="6466"/>
                  <a:pt x="13192" y="6049"/>
                </a:cubicBezTo>
                <a:lnTo>
                  <a:pt x="13311" y="3942"/>
                </a:lnTo>
                <a:cubicBezTo>
                  <a:pt x="13311" y="3549"/>
                  <a:pt x="13085" y="3204"/>
                  <a:pt x="12728"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2"/>
          <p:cNvGrpSpPr/>
          <p:nvPr/>
        </p:nvGrpSpPr>
        <p:grpSpPr>
          <a:xfrm>
            <a:off x="837412" y="920661"/>
            <a:ext cx="384351" cy="384004"/>
            <a:chOff x="837412" y="920661"/>
            <a:chExt cx="384351" cy="384004"/>
          </a:xfrm>
        </p:grpSpPr>
        <p:sp>
          <p:nvSpPr>
            <p:cNvPr id="223" name="Google Shape;223;p32"/>
            <p:cNvSpPr/>
            <p:nvPr/>
          </p:nvSpPr>
          <p:spPr>
            <a:xfrm>
              <a:off x="837412" y="920661"/>
              <a:ext cx="384351" cy="384004"/>
            </a:xfrm>
            <a:custGeom>
              <a:avLst/>
              <a:gdLst/>
              <a:ahLst/>
              <a:cxnLst/>
              <a:rect l="l" t="t" r="r" b="b"/>
              <a:pathLst>
                <a:path w="13312" h="13300" fill="none" extrusionOk="0">
                  <a:moveTo>
                    <a:pt x="8347" y="13181"/>
                  </a:moveTo>
                  <a:cubicBezTo>
                    <a:pt x="8728" y="13300"/>
                    <a:pt x="9133" y="13204"/>
                    <a:pt x="9430" y="12942"/>
                  </a:cubicBezTo>
                  <a:lnTo>
                    <a:pt x="10704" y="11680"/>
                  </a:lnTo>
                  <a:lnTo>
                    <a:pt x="11193" y="11192"/>
                  </a:lnTo>
                  <a:lnTo>
                    <a:pt x="11693" y="10692"/>
                  </a:lnTo>
                  <a:lnTo>
                    <a:pt x="12955" y="9418"/>
                  </a:lnTo>
                  <a:cubicBezTo>
                    <a:pt x="13217" y="9132"/>
                    <a:pt x="13312" y="8716"/>
                    <a:pt x="13193" y="8347"/>
                  </a:cubicBezTo>
                  <a:lnTo>
                    <a:pt x="10264" y="572"/>
                  </a:lnTo>
                  <a:cubicBezTo>
                    <a:pt x="10109" y="227"/>
                    <a:pt x="9764" y="0"/>
                    <a:pt x="9383" y="0"/>
                  </a:cubicBezTo>
                  <a:lnTo>
                    <a:pt x="7275" y="108"/>
                  </a:lnTo>
                  <a:cubicBezTo>
                    <a:pt x="6859" y="155"/>
                    <a:pt x="6466" y="334"/>
                    <a:pt x="6156" y="608"/>
                  </a:cubicBezTo>
                  <a:lnTo>
                    <a:pt x="3882" y="2882"/>
                  </a:lnTo>
                  <a:lnTo>
                    <a:pt x="3394" y="3370"/>
                  </a:lnTo>
                  <a:lnTo>
                    <a:pt x="2894" y="3870"/>
                  </a:lnTo>
                  <a:lnTo>
                    <a:pt x="620" y="6144"/>
                  </a:lnTo>
                  <a:cubicBezTo>
                    <a:pt x="346" y="6454"/>
                    <a:pt x="167" y="6846"/>
                    <a:pt x="120" y="7263"/>
                  </a:cubicBezTo>
                  <a:lnTo>
                    <a:pt x="13" y="9359"/>
                  </a:lnTo>
                  <a:cubicBezTo>
                    <a:pt x="1" y="9752"/>
                    <a:pt x="227" y="10097"/>
                    <a:pt x="584" y="10252"/>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948110" y="1036846"/>
              <a:ext cx="161946" cy="161166"/>
            </a:xfrm>
            <a:custGeom>
              <a:avLst/>
              <a:gdLst/>
              <a:ahLst/>
              <a:cxnLst/>
              <a:rect l="l" t="t" r="r" b="b"/>
              <a:pathLst>
                <a:path w="5609" h="5582" extrusionOk="0">
                  <a:moveTo>
                    <a:pt x="3941" y="1"/>
                  </a:moveTo>
                  <a:lnTo>
                    <a:pt x="3048" y="48"/>
                  </a:lnTo>
                  <a:cubicBezTo>
                    <a:pt x="2882" y="72"/>
                    <a:pt x="2715" y="144"/>
                    <a:pt x="2584" y="263"/>
                  </a:cubicBezTo>
                  <a:lnTo>
                    <a:pt x="1620" y="1215"/>
                  </a:lnTo>
                  <a:lnTo>
                    <a:pt x="1417" y="1429"/>
                  </a:lnTo>
                  <a:lnTo>
                    <a:pt x="1203" y="1632"/>
                  </a:lnTo>
                  <a:lnTo>
                    <a:pt x="262" y="2596"/>
                  </a:lnTo>
                  <a:cubicBezTo>
                    <a:pt x="143" y="2727"/>
                    <a:pt x="72" y="2894"/>
                    <a:pt x="48" y="3073"/>
                  </a:cubicBezTo>
                  <a:lnTo>
                    <a:pt x="0" y="3965"/>
                  </a:lnTo>
                  <a:cubicBezTo>
                    <a:pt x="0" y="4120"/>
                    <a:pt x="96" y="4275"/>
                    <a:pt x="251" y="4335"/>
                  </a:cubicBezTo>
                  <a:lnTo>
                    <a:pt x="3525" y="5561"/>
                  </a:lnTo>
                  <a:cubicBezTo>
                    <a:pt x="3570" y="5575"/>
                    <a:pt x="3616" y="5582"/>
                    <a:pt x="3662" y="5582"/>
                  </a:cubicBezTo>
                  <a:cubicBezTo>
                    <a:pt x="3773" y="5582"/>
                    <a:pt x="3881" y="5542"/>
                    <a:pt x="3965" y="5466"/>
                  </a:cubicBezTo>
                  <a:lnTo>
                    <a:pt x="4501" y="4930"/>
                  </a:lnTo>
                  <a:lnTo>
                    <a:pt x="4715" y="4716"/>
                  </a:lnTo>
                  <a:lnTo>
                    <a:pt x="4918" y="4513"/>
                  </a:lnTo>
                  <a:lnTo>
                    <a:pt x="5454" y="3977"/>
                  </a:lnTo>
                  <a:cubicBezTo>
                    <a:pt x="5561" y="3846"/>
                    <a:pt x="5608" y="3680"/>
                    <a:pt x="5549" y="3525"/>
                  </a:cubicBezTo>
                  <a:lnTo>
                    <a:pt x="4322" y="251"/>
                  </a:lnTo>
                  <a:cubicBezTo>
                    <a:pt x="4251" y="96"/>
                    <a:pt x="4108" y="1"/>
                    <a:pt x="3941" y="1"/>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7920781" y="920477"/>
            <a:ext cx="384351" cy="384351"/>
            <a:chOff x="7920781" y="920477"/>
            <a:chExt cx="384351" cy="384351"/>
          </a:xfrm>
        </p:grpSpPr>
        <p:sp>
          <p:nvSpPr>
            <p:cNvPr id="226" name="Google Shape;226;p32"/>
            <p:cNvSpPr/>
            <p:nvPr/>
          </p:nvSpPr>
          <p:spPr>
            <a:xfrm>
              <a:off x="7920781" y="920477"/>
              <a:ext cx="384351" cy="384351"/>
            </a:xfrm>
            <a:custGeom>
              <a:avLst/>
              <a:gdLst/>
              <a:ahLst/>
              <a:cxnLst/>
              <a:rect l="l" t="t" r="r" b="b"/>
              <a:pathLst>
                <a:path w="13312" h="13312" fill="none" extrusionOk="0">
                  <a:moveTo>
                    <a:pt x="4953" y="13193"/>
                  </a:moveTo>
                  <a:cubicBezTo>
                    <a:pt x="4584" y="13312"/>
                    <a:pt x="4167" y="13216"/>
                    <a:pt x="3882" y="12954"/>
                  </a:cubicBezTo>
                  <a:lnTo>
                    <a:pt x="2608" y="11692"/>
                  </a:lnTo>
                  <a:lnTo>
                    <a:pt x="2119" y="11192"/>
                  </a:lnTo>
                  <a:lnTo>
                    <a:pt x="1619" y="10704"/>
                  </a:lnTo>
                  <a:lnTo>
                    <a:pt x="345" y="9430"/>
                  </a:lnTo>
                  <a:cubicBezTo>
                    <a:pt x="83" y="9133"/>
                    <a:pt x="0" y="8728"/>
                    <a:pt x="119" y="8347"/>
                  </a:cubicBezTo>
                  <a:lnTo>
                    <a:pt x="3048" y="584"/>
                  </a:lnTo>
                  <a:cubicBezTo>
                    <a:pt x="3203" y="227"/>
                    <a:pt x="3548" y="0"/>
                    <a:pt x="3941" y="0"/>
                  </a:cubicBezTo>
                  <a:lnTo>
                    <a:pt x="6037" y="120"/>
                  </a:lnTo>
                  <a:cubicBezTo>
                    <a:pt x="6453" y="167"/>
                    <a:pt x="6846" y="334"/>
                    <a:pt x="7156" y="620"/>
                  </a:cubicBezTo>
                  <a:lnTo>
                    <a:pt x="9430" y="2894"/>
                  </a:lnTo>
                  <a:lnTo>
                    <a:pt x="9930" y="3382"/>
                  </a:lnTo>
                  <a:lnTo>
                    <a:pt x="10418" y="3882"/>
                  </a:lnTo>
                  <a:lnTo>
                    <a:pt x="12692" y="6156"/>
                  </a:lnTo>
                  <a:cubicBezTo>
                    <a:pt x="12978" y="6466"/>
                    <a:pt x="13145" y="6858"/>
                    <a:pt x="13192" y="7275"/>
                  </a:cubicBezTo>
                  <a:lnTo>
                    <a:pt x="13311" y="9371"/>
                  </a:lnTo>
                  <a:cubicBezTo>
                    <a:pt x="13311" y="9764"/>
                    <a:pt x="13085" y="10109"/>
                    <a:pt x="12728" y="10264"/>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032491" y="1037009"/>
              <a:ext cx="162292" cy="161166"/>
            </a:xfrm>
            <a:custGeom>
              <a:avLst/>
              <a:gdLst/>
              <a:ahLst/>
              <a:cxnLst/>
              <a:rect l="l" t="t" r="r" b="b"/>
              <a:pathLst>
                <a:path w="5621" h="5582" extrusionOk="0">
                  <a:moveTo>
                    <a:pt x="1656" y="1"/>
                  </a:moveTo>
                  <a:cubicBezTo>
                    <a:pt x="1501" y="1"/>
                    <a:pt x="1358" y="96"/>
                    <a:pt x="1286" y="251"/>
                  </a:cubicBezTo>
                  <a:lnTo>
                    <a:pt x="48" y="3525"/>
                  </a:lnTo>
                  <a:cubicBezTo>
                    <a:pt x="1" y="3680"/>
                    <a:pt x="36" y="3846"/>
                    <a:pt x="155" y="3977"/>
                  </a:cubicBezTo>
                  <a:lnTo>
                    <a:pt x="691" y="4513"/>
                  </a:lnTo>
                  <a:lnTo>
                    <a:pt x="894" y="4716"/>
                  </a:lnTo>
                  <a:lnTo>
                    <a:pt x="1108" y="4930"/>
                  </a:lnTo>
                  <a:lnTo>
                    <a:pt x="1644" y="5466"/>
                  </a:lnTo>
                  <a:cubicBezTo>
                    <a:pt x="1728" y="5542"/>
                    <a:pt x="1836" y="5582"/>
                    <a:pt x="1947" y="5582"/>
                  </a:cubicBezTo>
                  <a:cubicBezTo>
                    <a:pt x="1993" y="5582"/>
                    <a:pt x="2039" y="5575"/>
                    <a:pt x="2084" y="5561"/>
                  </a:cubicBezTo>
                  <a:lnTo>
                    <a:pt x="5370" y="4335"/>
                  </a:lnTo>
                  <a:cubicBezTo>
                    <a:pt x="5525" y="4263"/>
                    <a:pt x="5620" y="4120"/>
                    <a:pt x="5620" y="3954"/>
                  </a:cubicBezTo>
                  <a:lnTo>
                    <a:pt x="5573" y="3061"/>
                  </a:lnTo>
                  <a:cubicBezTo>
                    <a:pt x="5549" y="2894"/>
                    <a:pt x="5477" y="2727"/>
                    <a:pt x="5358" y="2596"/>
                  </a:cubicBezTo>
                  <a:lnTo>
                    <a:pt x="4406" y="1632"/>
                  </a:lnTo>
                  <a:lnTo>
                    <a:pt x="4192" y="1429"/>
                  </a:lnTo>
                  <a:lnTo>
                    <a:pt x="3989" y="1215"/>
                  </a:lnTo>
                  <a:lnTo>
                    <a:pt x="3025" y="263"/>
                  </a:lnTo>
                  <a:cubicBezTo>
                    <a:pt x="2894" y="144"/>
                    <a:pt x="2727" y="72"/>
                    <a:pt x="2549" y="48"/>
                  </a:cubicBezTo>
                  <a:lnTo>
                    <a:pt x="165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2"/>
          <p:cNvSpPr/>
          <p:nvPr/>
        </p:nvSpPr>
        <p:spPr>
          <a:xfrm>
            <a:off x="948439" y="3834739"/>
            <a:ext cx="162292" cy="161137"/>
          </a:xfrm>
          <a:custGeom>
            <a:avLst/>
            <a:gdLst/>
            <a:ahLst/>
            <a:cxnLst/>
            <a:rect l="l" t="t" r="r" b="b"/>
            <a:pathLst>
              <a:path w="5621" h="5581" extrusionOk="0">
                <a:moveTo>
                  <a:pt x="3671" y="0"/>
                </a:moveTo>
                <a:cubicBezTo>
                  <a:pt x="3626" y="0"/>
                  <a:pt x="3581" y="7"/>
                  <a:pt x="3537" y="21"/>
                </a:cubicBezTo>
                <a:lnTo>
                  <a:pt x="251" y="1259"/>
                </a:lnTo>
                <a:cubicBezTo>
                  <a:pt x="96" y="1318"/>
                  <a:pt x="1" y="1461"/>
                  <a:pt x="1" y="1628"/>
                </a:cubicBezTo>
                <a:lnTo>
                  <a:pt x="48" y="2521"/>
                </a:lnTo>
                <a:cubicBezTo>
                  <a:pt x="72" y="2699"/>
                  <a:pt x="143" y="2866"/>
                  <a:pt x="263" y="2997"/>
                </a:cubicBezTo>
                <a:lnTo>
                  <a:pt x="1215" y="3950"/>
                </a:lnTo>
                <a:lnTo>
                  <a:pt x="1429" y="4164"/>
                </a:lnTo>
                <a:lnTo>
                  <a:pt x="1632" y="4366"/>
                </a:lnTo>
                <a:lnTo>
                  <a:pt x="2596" y="5319"/>
                </a:lnTo>
                <a:cubicBezTo>
                  <a:pt x="2727" y="5438"/>
                  <a:pt x="2894" y="5521"/>
                  <a:pt x="3060" y="5533"/>
                </a:cubicBezTo>
                <a:lnTo>
                  <a:pt x="3953" y="5581"/>
                </a:lnTo>
                <a:cubicBezTo>
                  <a:pt x="4120" y="5581"/>
                  <a:pt x="4263" y="5486"/>
                  <a:pt x="4334" y="5343"/>
                </a:cubicBezTo>
                <a:lnTo>
                  <a:pt x="5561" y="2068"/>
                </a:lnTo>
                <a:cubicBezTo>
                  <a:pt x="5620" y="1902"/>
                  <a:pt x="5573" y="1735"/>
                  <a:pt x="5466" y="1616"/>
                </a:cubicBezTo>
                <a:lnTo>
                  <a:pt x="4930" y="1080"/>
                </a:lnTo>
                <a:lnTo>
                  <a:pt x="4727" y="866"/>
                </a:lnTo>
                <a:lnTo>
                  <a:pt x="4513" y="664"/>
                </a:lnTo>
                <a:lnTo>
                  <a:pt x="3977" y="128"/>
                </a:lnTo>
                <a:cubicBezTo>
                  <a:pt x="3892" y="43"/>
                  <a:pt x="3783" y="0"/>
                  <a:pt x="367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107369" y="3834727"/>
            <a:ext cx="161946" cy="161137"/>
          </a:xfrm>
          <a:custGeom>
            <a:avLst/>
            <a:gdLst/>
            <a:ahLst/>
            <a:cxnLst/>
            <a:rect l="l" t="t" r="r" b="b"/>
            <a:pathLst>
              <a:path w="5609" h="5581" extrusionOk="0">
                <a:moveTo>
                  <a:pt x="1950" y="0"/>
                </a:moveTo>
                <a:cubicBezTo>
                  <a:pt x="1838" y="0"/>
                  <a:pt x="1729" y="43"/>
                  <a:pt x="1644" y="128"/>
                </a:cubicBezTo>
                <a:lnTo>
                  <a:pt x="1108" y="664"/>
                </a:lnTo>
                <a:lnTo>
                  <a:pt x="894" y="866"/>
                </a:lnTo>
                <a:lnTo>
                  <a:pt x="679" y="1080"/>
                </a:lnTo>
                <a:lnTo>
                  <a:pt x="155" y="1616"/>
                </a:lnTo>
                <a:cubicBezTo>
                  <a:pt x="36" y="1735"/>
                  <a:pt x="1" y="1902"/>
                  <a:pt x="48" y="2068"/>
                </a:cubicBezTo>
                <a:lnTo>
                  <a:pt x="1286" y="5343"/>
                </a:lnTo>
                <a:cubicBezTo>
                  <a:pt x="1346" y="5486"/>
                  <a:pt x="1501" y="5581"/>
                  <a:pt x="1656" y="5581"/>
                </a:cubicBezTo>
                <a:lnTo>
                  <a:pt x="2549" y="5533"/>
                </a:lnTo>
                <a:cubicBezTo>
                  <a:pt x="2727" y="5509"/>
                  <a:pt x="2894" y="5438"/>
                  <a:pt x="3025" y="5319"/>
                </a:cubicBezTo>
                <a:lnTo>
                  <a:pt x="3977" y="4366"/>
                </a:lnTo>
                <a:lnTo>
                  <a:pt x="4192" y="4164"/>
                </a:lnTo>
                <a:lnTo>
                  <a:pt x="4394" y="3950"/>
                </a:lnTo>
                <a:lnTo>
                  <a:pt x="5358" y="2997"/>
                </a:lnTo>
                <a:cubicBezTo>
                  <a:pt x="5477" y="2866"/>
                  <a:pt x="5549" y="2699"/>
                  <a:pt x="5561" y="2521"/>
                </a:cubicBezTo>
                <a:lnTo>
                  <a:pt x="5608" y="1628"/>
                </a:lnTo>
                <a:cubicBezTo>
                  <a:pt x="5608" y="1461"/>
                  <a:pt x="5513" y="1318"/>
                  <a:pt x="5370" y="1259"/>
                </a:cubicBezTo>
                <a:lnTo>
                  <a:pt x="2084" y="21"/>
                </a:lnTo>
                <a:cubicBezTo>
                  <a:pt x="2040" y="7"/>
                  <a:pt x="1995" y="0"/>
                  <a:pt x="1950"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1749711" y="3150876"/>
            <a:ext cx="5648755" cy="236626"/>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5018184" y="1134237"/>
            <a:ext cx="501460" cy="117243"/>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5466083" y="1134237"/>
            <a:ext cx="501460" cy="117243"/>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064577" y="1134237"/>
            <a:ext cx="1013069" cy="117243"/>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3622580" y="1134237"/>
            <a:ext cx="501460" cy="117243"/>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3175012" y="1134237"/>
            <a:ext cx="501129" cy="117243"/>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32"/>
          <p:cNvGrpSpPr/>
          <p:nvPr/>
        </p:nvGrpSpPr>
        <p:grpSpPr>
          <a:xfrm>
            <a:off x="2471950" y="3960879"/>
            <a:ext cx="929998" cy="126785"/>
            <a:chOff x="2424425" y="3960879"/>
            <a:chExt cx="929998" cy="126785"/>
          </a:xfrm>
        </p:grpSpPr>
        <p:sp>
          <p:nvSpPr>
            <p:cNvPr id="237" name="Google Shape;237;p32"/>
            <p:cNvSpPr/>
            <p:nvPr/>
          </p:nvSpPr>
          <p:spPr>
            <a:xfrm>
              <a:off x="2424425" y="3977289"/>
              <a:ext cx="929998" cy="110375"/>
            </a:xfrm>
            <a:custGeom>
              <a:avLst/>
              <a:gdLst/>
              <a:ahLst/>
              <a:cxnLst/>
              <a:rect l="l" t="t" r="r" b="b"/>
              <a:pathLst>
                <a:path w="33720" h="4002" fill="none" extrusionOk="0">
                  <a:moveTo>
                    <a:pt x="33719" y="1"/>
                  </a:moveTo>
                  <a:lnTo>
                    <a:pt x="29052" y="4001"/>
                  </a:lnTo>
                  <a:lnTo>
                    <a:pt x="1" y="400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2424425"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2550521"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2676616"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2802712"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2928808"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054904"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2"/>
          <p:cNvGrpSpPr/>
          <p:nvPr/>
        </p:nvGrpSpPr>
        <p:grpSpPr>
          <a:xfrm>
            <a:off x="5742411" y="3960879"/>
            <a:ext cx="929639" cy="126785"/>
            <a:chOff x="5694885" y="3960879"/>
            <a:chExt cx="929639" cy="126785"/>
          </a:xfrm>
        </p:grpSpPr>
        <p:sp>
          <p:nvSpPr>
            <p:cNvPr id="245" name="Google Shape;245;p32"/>
            <p:cNvSpPr/>
            <p:nvPr/>
          </p:nvSpPr>
          <p:spPr>
            <a:xfrm>
              <a:off x="5694885" y="3977289"/>
              <a:ext cx="929639" cy="110375"/>
            </a:xfrm>
            <a:custGeom>
              <a:avLst/>
              <a:gdLst/>
              <a:ahLst/>
              <a:cxnLst/>
              <a:rect l="l" t="t" r="r" b="b"/>
              <a:pathLst>
                <a:path w="33707" h="4002" fill="none" extrusionOk="0">
                  <a:moveTo>
                    <a:pt x="0" y="1"/>
                  </a:moveTo>
                  <a:lnTo>
                    <a:pt x="4656" y="4001"/>
                  </a:lnTo>
                  <a:lnTo>
                    <a:pt x="33707" y="400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556540"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430444"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304348"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6178252"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52157"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5926061"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32"/>
          <p:cNvGrpSpPr/>
          <p:nvPr/>
        </p:nvGrpSpPr>
        <p:grpSpPr>
          <a:xfrm>
            <a:off x="6578240" y="3527220"/>
            <a:ext cx="359947" cy="127116"/>
            <a:chOff x="6476503" y="3544125"/>
            <a:chExt cx="359947" cy="127116"/>
          </a:xfrm>
        </p:grpSpPr>
        <p:sp>
          <p:nvSpPr>
            <p:cNvPr id="253" name="Google Shape;253;p32"/>
            <p:cNvSpPr/>
            <p:nvPr/>
          </p:nvSpPr>
          <p:spPr>
            <a:xfrm>
              <a:off x="6476503" y="3544125"/>
              <a:ext cx="73280" cy="127116"/>
            </a:xfrm>
            <a:custGeom>
              <a:avLst/>
              <a:gdLst/>
              <a:ahLst/>
              <a:cxnLst/>
              <a:rect l="l" t="t" r="r" b="b"/>
              <a:pathLst>
                <a:path w="2657" h="4609" fill="none" extrusionOk="0">
                  <a:moveTo>
                    <a:pt x="1" y="4609"/>
                  </a:moveTo>
                  <a:lnTo>
                    <a:pt x="2656"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571737"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667301"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762866" y="3544125"/>
              <a:ext cx="73583" cy="127116"/>
            </a:xfrm>
            <a:custGeom>
              <a:avLst/>
              <a:gdLst/>
              <a:ahLst/>
              <a:cxnLst/>
              <a:rect l="l" t="t" r="r" b="b"/>
              <a:pathLst>
                <a:path w="2668" h="4609" fill="none" extrusionOk="0">
                  <a:moveTo>
                    <a:pt x="0" y="4609"/>
                  </a:moveTo>
                  <a:lnTo>
                    <a:pt x="2667" y="2299"/>
                  </a:lnTo>
                  <a:lnTo>
                    <a:pt x="0"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2"/>
          <p:cNvGrpSpPr/>
          <p:nvPr/>
        </p:nvGrpSpPr>
        <p:grpSpPr>
          <a:xfrm>
            <a:off x="2146817" y="3527220"/>
            <a:ext cx="359919" cy="127116"/>
            <a:chOff x="2361351" y="3544125"/>
            <a:chExt cx="359919" cy="127116"/>
          </a:xfrm>
        </p:grpSpPr>
        <p:sp>
          <p:nvSpPr>
            <p:cNvPr id="258" name="Google Shape;258;p32"/>
            <p:cNvSpPr/>
            <p:nvPr/>
          </p:nvSpPr>
          <p:spPr>
            <a:xfrm>
              <a:off x="2648017" y="3544125"/>
              <a:ext cx="73252" cy="127116"/>
            </a:xfrm>
            <a:custGeom>
              <a:avLst/>
              <a:gdLst/>
              <a:ahLst/>
              <a:cxnLst/>
              <a:rect l="l" t="t" r="r" b="b"/>
              <a:pathLst>
                <a:path w="2656" h="4609" fill="none" extrusionOk="0">
                  <a:moveTo>
                    <a:pt x="2656" y="1"/>
                  </a:moveTo>
                  <a:lnTo>
                    <a:pt x="1" y="2299"/>
                  </a:lnTo>
                  <a:lnTo>
                    <a:pt x="2656"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2552480" y="3544125"/>
              <a:ext cx="73252" cy="127116"/>
            </a:xfrm>
            <a:custGeom>
              <a:avLst/>
              <a:gdLst/>
              <a:ahLst/>
              <a:cxnLst/>
              <a:rect l="l" t="t" r="r" b="b"/>
              <a:pathLst>
                <a:path w="2656" h="4609" fill="none" extrusionOk="0">
                  <a:moveTo>
                    <a:pt x="2655" y="1"/>
                  </a:moveTo>
                  <a:lnTo>
                    <a:pt x="0" y="2299"/>
                  </a:lnTo>
                  <a:lnTo>
                    <a:pt x="2655"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2456916" y="3544125"/>
              <a:ext cx="73583" cy="127116"/>
            </a:xfrm>
            <a:custGeom>
              <a:avLst/>
              <a:gdLst/>
              <a:ahLst/>
              <a:cxnLst/>
              <a:rect l="l" t="t" r="r" b="b"/>
              <a:pathLst>
                <a:path w="2668" h="4609" fill="none" extrusionOk="0">
                  <a:moveTo>
                    <a:pt x="2667" y="1"/>
                  </a:moveTo>
                  <a:lnTo>
                    <a:pt x="0" y="2299"/>
                  </a:lnTo>
                  <a:lnTo>
                    <a:pt x="2667"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2361351" y="3544125"/>
              <a:ext cx="73583" cy="127116"/>
            </a:xfrm>
            <a:custGeom>
              <a:avLst/>
              <a:gdLst/>
              <a:ahLst/>
              <a:cxnLst/>
              <a:rect l="l" t="t" r="r" b="b"/>
              <a:pathLst>
                <a:path w="2668" h="4609" fill="none" extrusionOk="0">
                  <a:moveTo>
                    <a:pt x="2668" y="1"/>
                  </a:moveTo>
                  <a:lnTo>
                    <a:pt x="1" y="2299"/>
                  </a:lnTo>
                  <a:lnTo>
                    <a:pt x="2668"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a:t>PHÁT TRIỂN CỬA HÀNG TRỰC TUYẾN VÀ HỆ THỐNG WEBSITE BÁN SÁCH NEKO-STORE</a:t>
            </a:r>
            <a:endParaRPr sz="2400" dirty="0"/>
          </a:p>
        </p:txBody>
      </p:sp>
      <p:sp>
        <p:nvSpPr>
          <p:cNvPr id="265" name="Google Shape;265;p32"/>
          <p:cNvSpPr txBox="1">
            <a:spLocks noGrp="1"/>
          </p:cNvSpPr>
          <p:nvPr>
            <p:ph type="subTitle" idx="2"/>
          </p:nvPr>
        </p:nvSpPr>
        <p:spPr>
          <a:xfrm>
            <a:off x="3163276" y="1366074"/>
            <a:ext cx="2830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Đề tài cuối kỳ</a:t>
            </a:r>
            <a:endParaRPr dirty="0"/>
          </a:p>
        </p:txBody>
      </p:sp>
    </p:spTree>
    <p:extLst>
      <p:ext uri="{BB962C8B-B14F-4D97-AF65-F5344CB8AC3E}">
        <p14:creationId xmlns:p14="http://schemas.microsoft.com/office/powerpoint/2010/main" val="4204398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aphicFrame>
        <p:nvGraphicFramePr>
          <p:cNvPr id="979" name="Google Shape;979;p55"/>
          <p:cNvGraphicFramePr/>
          <p:nvPr>
            <p:extLst>
              <p:ext uri="{D42A27DB-BD31-4B8C-83A1-F6EECF244321}">
                <p14:modId xmlns:p14="http://schemas.microsoft.com/office/powerpoint/2010/main" val="2870718818"/>
              </p:ext>
            </p:extLst>
          </p:nvPr>
        </p:nvGraphicFramePr>
        <p:xfrm>
          <a:off x="353909" y="1444548"/>
          <a:ext cx="8436182" cy="3396477"/>
        </p:xfrm>
        <a:graphic>
          <a:graphicData uri="http://schemas.openxmlformats.org/drawingml/2006/table">
            <a:tbl>
              <a:tblPr>
                <a:noFill/>
                <a:tableStyleId>{0A10B4B8-FEBB-4F08-B5C1-D1D46D890C6A}</a:tableStyleId>
              </a:tblPr>
              <a:tblGrid>
                <a:gridCol w="4218091">
                  <a:extLst>
                    <a:ext uri="{9D8B030D-6E8A-4147-A177-3AD203B41FA5}">
                      <a16:colId xmlns:a16="http://schemas.microsoft.com/office/drawing/2014/main" val="20001"/>
                    </a:ext>
                  </a:extLst>
                </a:gridCol>
                <a:gridCol w="4218091">
                  <a:extLst>
                    <a:ext uri="{9D8B030D-6E8A-4147-A177-3AD203B41FA5}">
                      <a16:colId xmlns:a16="http://schemas.microsoft.com/office/drawing/2014/main" val="20002"/>
                    </a:ext>
                  </a:extLst>
                </a:gridCol>
              </a:tblGrid>
              <a:tr h="621570">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Tên</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r>
                        <a:rPr lang="en-US" sz="1500" b="1" dirty="0">
                          <a:solidFill>
                            <a:schemeClr val="lt2"/>
                          </a:solidFill>
                          <a:latin typeface="Prompt"/>
                          <a:ea typeface="Prompt"/>
                          <a:cs typeface="Prompt"/>
                          <a:sym typeface="Prompt"/>
                        </a:rPr>
                        <a:t> </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Nhiệm</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vụ</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của</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14917">
                <a:tc>
                  <a:txBody>
                    <a:bodyPr/>
                    <a:lstStyle/>
                    <a:p>
                      <a:pPr marL="0" marR="182880" lvl="0" indent="0" algn="l" rtl="0">
                        <a:spcBef>
                          <a:spcPts val="0"/>
                        </a:spcBef>
                        <a:spcAft>
                          <a:spcPts val="0"/>
                        </a:spcAft>
                        <a:buClr>
                          <a:schemeClr val="dk1"/>
                        </a:buClr>
                        <a:buSzPts val="1100"/>
                        <a:buFont typeface="Arial"/>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Đăng nhập tài khoản khách hàng</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endParaRPr>
                    </a:p>
                  </a:txBody>
                  <a:tcPr marL="91425" marR="9142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rPr>
                        <a:t>Sử dụng tài khoản khách mua</a:t>
                      </a:r>
                      <a:r>
                        <a:rPr lang="en-US" sz="1200" b="0" baseline="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rPr>
                        <a:t> </a:t>
                      </a: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rPr>
                        <a:t>hàng để đăng nhập và sử</a:t>
                      </a:r>
                      <a:r>
                        <a:rPr lang="en-US" sz="1200" b="0" baseline="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rPr>
                        <a:t> </a:t>
                      </a: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rPr>
                        <a:t>dụng</a:t>
                      </a:r>
                      <a:r>
                        <a:rPr lang="en-US" sz="1200" b="0" baseline="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rPr>
                        <a:t> </a:t>
                      </a: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rPr>
                        <a:t>nhiều tính năng hơn của</a:t>
                      </a:r>
                      <a:r>
                        <a:rPr lang="en-US" sz="1200" b="0" baseline="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rPr>
                        <a:t> </a:t>
                      </a: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rPr>
                        <a:t>website</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endParaRPr>
                    </a:p>
                  </a:txBody>
                  <a:tcPr marL="91425" marR="9142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7040">
                <a:tc>
                  <a:txBody>
                    <a:bodyPr/>
                    <a:lstStyle/>
                    <a:p>
                      <a:pPr marL="0" marR="182880" lvl="0" indent="0" algn="l" rtl="0">
                        <a:spcBef>
                          <a:spcPts val="0"/>
                        </a:spcBef>
                        <a:spcAft>
                          <a:spcPts val="0"/>
                        </a:spcAft>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Đăng ký tài khoản khách hàng</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Đăng ký mới một tài khoản</a:t>
                      </a:r>
                      <a:r>
                        <a:rPr lang="en-US" sz="1200" b="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khách hàng để thực hiện</a:t>
                      </a:r>
                      <a:r>
                        <a:rPr lang="en-US" sz="1200" b="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đăng nhập</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2930">
                <a:tc>
                  <a:txBody>
                    <a:bodyPr/>
                    <a:lstStyle/>
                    <a:p>
                      <a:pPr marL="0" marR="182880" lvl="0" indent="0" algn="l" rtl="0">
                        <a:spcBef>
                          <a:spcPts val="0"/>
                        </a:spcBef>
                        <a:spcAft>
                          <a:spcPts val="0"/>
                        </a:spcAft>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Đăng xuất tài khoản khách hàng</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Đăng xuất phiên người dùng của khách hàng khỏi hệ thống</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0563830"/>
                  </a:ext>
                </a:extLst>
              </a:tr>
              <a:tr h="352930">
                <a:tc>
                  <a:txBody>
                    <a:bodyPr/>
                    <a:lstStyle/>
                    <a:p>
                      <a:pPr marL="0" marR="182880" lvl="0" indent="0" algn="l" rtl="0">
                        <a:spcBef>
                          <a:spcPts val="0"/>
                        </a:spcBef>
                        <a:spcAft>
                          <a:spcPts val="0"/>
                        </a:spcAft>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Tìm kiếm sản phẩm</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Một text-box nhập các từ khóa tìm kiếm sản phẩm </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5754355"/>
                  </a:ext>
                </a:extLst>
              </a:tr>
              <a:tr h="0">
                <a:tc>
                  <a:txBody>
                    <a:bodyPr/>
                    <a:lstStyle/>
                    <a:p>
                      <a:pPr marL="0" marR="182880" lvl="0" indent="0" algn="l" rtl="0">
                        <a:spcBef>
                          <a:spcPts val="0"/>
                        </a:spcBef>
                        <a:spcAft>
                          <a:spcPts val="0"/>
                        </a:spcAft>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Xem thông tin sản phẩm </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b="0" dirty="0">
                          <a:solidFill>
                            <a:schemeClr val="tx1"/>
                          </a:solidFill>
                          <a:latin typeface="Roboto" panose="02000000000000000000" pitchFamily="2" charset="0"/>
                          <a:ea typeface="Roboto" panose="02000000000000000000" pitchFamily="2" charset="0"/>
                          <a:cs typeface="Roboto" panose="02000000000000000000" pitchFamily="2" charset="0"/>
                        </a:rPr>
                        <a:t>Xem các thông tin như tên sản phẩm, mô tả, giá bán của sản phẩm</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676633614"/>
                  </a:ext>
                </a:extLst>
              </a:tr>
            </a:tbl>
          </a:graphicData>
        </a:graphic>
      </p:graphicFrame>
      <p:sp>
        <p:nvSpPr>
          <p:cNvPr id="986" name="Google Shape;986;p55"/>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KHÁCH HÀNG</a:t>
            </a:r>
            <a:endParaRPr sz="3000" dirty="0"/>
          </a:p>
        </p:txBody>
      </p:sp>
      <p:grpSp>
        <p:nvGrpSpPr>
          <p:cNvPr id="987" name="Google Shape;987;p55"/>
          <p:cNvGrpSpPr/>
          <p:nvPr/>
        </p:nvGrpSpPr>
        <p:grpSpPr>
          <a:xfrm>
            <a:off x="6598119" y="571915"/>
            <a:ext cx="794512" cy="280573"/>
            <a:chOff x="4856845" y="3700725"/>
            <a:chExt cx="326275" cy="115225"/>
          </a:xfrm>
        </p:grpSpPr>
        <p:sp>
          <p:nvSpPr>
            <p:cNvPr id="988" name="Google Shape;988;p5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5"/>
          <p:cNvGrpSpPr/>
          <p:nvPr/>
        </p:nvGrpSpPr>
        <p:grpSpPr>
          <a:xfrm flipH="1">
            <a:off x="1748819" y="571915"/>
            <a:ext cx="794512" cy="280573"/>
            <a:chOff x="4856845" y="3700725"/>
            <a:chExt cx="326275" cy="115225"/>
          </a:xfrm>
        </p:grpSpPr>
        <p:sp>
          <p:nvSpPr>
            <p:cNvPr id="993" name="Google Shape;993;p5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634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aphicFrame>
        <p:nvGraphicFramePr>
          <p:cNvPr id="979" name="Google Shape;979;p55"/>
          <p:cNvGraphicFramePr/>
          <p:nvPr>
            <p:extLst>
              <p:ext uri="{D42A27DB-BD31-4B8C-83A1-F6EECF244321}">
                <p14:modId xmlns:p14="http://schemas.microsoft.com/office/powerpoint/2010/main" val="2036232511"/>
              </p:ext>
            </p:extLst>
          </p:nvPr>
        </p:nvGraphicFramePr>
        <p:xfrm>
          <a:off x="353909" y="396434"/>
          <a:ext cx="8436182" cy="4424840"/>
        </p:xfrm>
        <a:graphic>
          <a:graphicData uri="http://schemas.openxmlformats.org/drawingml/2006/table">
            <a:tbl>
              <a:tblPr>
                <a:noFill/>
                <a:tableStyleId>{0A10B4B8-FEBB-4F08-B5C1-D1D46D890C6A}</a:tableStyleId>
              </a:tblPr>
              <a:tblGrid>
                <a:gridCol w="4218091">
                  <a:extLst>
                    <a:ext uri="{9D8B030D-6E8A-4147-A177-3AD203B41FA5}">
                      <a16:colId xmlns:a16="http://schemas.microsoft.com/office/drawing/2014/main" val="20001"/>
                    </a:ext>
                  </a:extLst>
                </a:gridCol>
                <a:gridCol w="4218091">
                  <a:extLst>
                    <a:ext uri="{9D8B030D-6E8A-4147-A177-3AD203B41FA5}">
                      <a16:colId xmlns:a16="http://schemas.microsoft.com/office/drawing/2014/main" val="20002"/>
                    </a:ext>
                  </a:extLst>
                </a:gridCol>
              </a:tblGrid>
              <a:tr h="621570">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Tên</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r>
                        <a:rPr lang="en-US" sz="1500" b="1" dirty="0">
                          <a:solidFill>
                            <a:schemeClr val="lt2"/>
                          </a:solidFill>
                          <a:latin typeface="Prompt"/>
                          <a:ea typeface="Prompt"/>
                          <a:cs typeface="Prompt"/>
                          <a:sym typeface="Prompt"/>
                        </a:rPr>
                        <a:t> </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Nhiệm</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vụ</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của</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14917">
                <a:tc>
                  <a:txBody>
                    <a:bodyPr/>
                    <a:lstStyle/>
                    <a:p>
                      <a:pPr marL="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Thêm sản phẩm vào giỏ hàng</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endParaRPr>
                    </a:p>
                  </a:txBody>
                  <a:tcPr marL="91425" marR="9142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Thêm các sản phẩm có sẵn vào </a:t>
                      </a:r>
                      <a:r>
                        <a:rPr lang="vi-VN" sz="1200">
                          <a:solidFill>
                            <a:schemeClr val="tx1"/>
                          </a:solidFill>
                          <a:latin typeface="Roboto" panose="02000000000000000000" pitchFamily="2" charset="0"/>
                          <a:ea typeface="Roboto" panose="02000000000000000000" pitchFamily="2" charset="0"/>
                          <a:cs typeface="Roboto" panose="02000000000000000000" pitchFamily="2" charset="0"/>
                        </a:rPr>
                        <a:t>giỏ hàng, </a:t>
                      </a: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với số lượng của từng sản phẩm cũng được lưu vào </a:t>
                      </a:r>
                      <a:r>
                        <a:rPr lang="vi-VN" sz="1200">
                          <a:solidFill>
                            <a:schemeClr val="tx1"/>
                          </a:solidFill>
                          <a:latin typeface="Roboto" panose="02000000000000000000" pitchFamily="2" charset="0"/>
                          <a:ea typeface="Roboto" panose="02000000000000000000" pitchFamily="2" charset="0"/>
                          <a:cs typeface="Roboto" panose="02000000000000000000" pitchFamily="2" charset="0"/>
                        </a:rPr>
                        <a:t>giỏ hàng</a:t>
                      </a: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 </a:t>
                      </a:r>
                    </a:p>
                    <a:p>
                      <a:pPr marL="182880" marR="182880" lvl="0" indent="0" algn="l" rtl="0">
                        <a:spcBef>
                          <a:spcPts val="0"/>
                        </a:spcBef>
                        <a:spcAft>
                          <a:spcPts val="0"/>
                        </a:spcAft>
                        <a:buClr>
                          <a:schemeClr val="dk1"/>
                        </a:buClr>
                        <a:buSzPts val="1100"/>
                        <a:buFont typeface="Arial"/>
                        <a:buNone/>
                      </a:pPr>
                      <a:r>
                        <a:rPr lang="en-US" sz="1200">
                          <a:solidFill>
                            <a:schemeClr val="tx1"/>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a:t>
                      </a: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 phục vụ cho nhu cầu thanh toán sau này.</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endParaRPr>
                    </a:p>
                  </a:txBody>
                  <a:tcPr marL="91425" marR="9142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28924">
                <a:tc>
                  <a:txBody>
                    <a:bodyPr/>
                    <a:lstStyle/>
                    <a:p>
                      <a:pPr marL="0" marR="182880" lvl="0" indent="0" algn="l" rtl="0">
                        <a:spcBef>
                          <a:spcPts val="0"/>
                        </a:spcBef>
                        <a:spcAft>
                          <a:spcPts val="0"/>
                        </a:spcAft>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Cập nhật số lượng trong giỏ hàng</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Thay đổi số lượng của từng sản phẩm có sẵn trong giỏ hàng</a:t>
                      </a:r>
                      <a:endParaRPr lang="vi-VN"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182880" lvl="0" indent="0" algn="l" rtl="0">
                        <a:spcBef>
                          <a:spcPts val="0"/>
                        </a:spcBef>
                        <a:spcAft>
                          <a:spcPts val="0"/>
                        </a:spcAft>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Điền thông tin vận chuyển</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Nhập và lưu các thông tin cần thiết cho bên vận chuyển hàng hóa, như họ tên khách nhận, địa chỉ giao đến, số điện thoại khách nhận, xưng hô khách hàng, ghi chú cho cửa hàng / bên vận chuyển,… </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0563830"/>
                  </a:ext>
                </a:extLst>
              </a:tr>
              <a:tr h="352930">
                <a:tc>
                  <a:txBody>
                    <a:bodyPr/>
                    <a:lstStyle/>
                    <a:p>
                      <a:pPr marL="0" marR="182880" lvl="0" indent="0" algn="l" rtl="0">
                        <a:spcBef>
                          <a:spcPts val="0"/>
                        </a:spcBef>
                        <a:spcAft>
                          <a:spcPts val="0"/>
                        </a:spcAft>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Chọn phương thức thanh toán</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Lựa chọn 1 trong 3 phương thức thanh toán có sẵn: Quét mã QR MoMo, MoMo banking và ship COD </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5754355"/>
                  </a:ext>
                </a:extLst>
              </a:tr>
              <a:tr h="439938">
                <a:tc>
                  <a:txBody>
                    <a:bodyPr/>
                    <a:lstStyle/>
                    <a:p>
                      <a:pPr marL="0" marR="182880" lvl="0" indent="0" algn="l" rtl="0">
                        <a:spcBef>
                          <a:spcPts val="0"/>
                        </a:spcBef>
                        <a:spcAft>
                          <a:spcPts val="0"/>
                        </a:spcAft>
                        <a:buNone/>
                      </a:pP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Thanh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toán</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qua ví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MoMo</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Thanh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toán</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qua mã QR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hoặc</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thẻ</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nội</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địa</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676633614"/>
                  </a:ext>
                </a:extLst>
              </a:tr>
              <a:tr h="439938">
                <a:tc>
                  <a:txBody>
                    <a:bodyPr/>
                    <a:lstStyle/>
                    <a:p>
                      <a:pPr marL="0" marR="182880" lvl="0" indent="0" algn="l" rtl="0">
                        <a:spcBef>
                          <a:spcPts val="0"/>
                        </a:spcBef>
                        <a:spcAft>
                          <a:spcPts val="0"/>
                        </a:spcAft>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Thanh toán sau khi nhận được hàng</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Hình thức ship COD</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709166093"/>
                  </a:ext>
                </a:extLst>
              </a:tr>
            </a:tbl>
          </a:graphicData>
        </a:graphic>
      </p:graphicFrame>
    </p:spTree>
    <p:extLst>
      <p:ext uri="{BB962C8B-B14F-4D97-AF65-F5344CB8AC3E}">
        <p14:creationId xmlns:p14="http://schemas.microsoft.com/office/powerpoint/2010/main" val="597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aphicFrame>
        <p:nvGraphicFramePr>
          <p:cNvPr id="979" name="Google Shape;979;p55"/>
          <p:cNvGraphicFramePr/>
          <p:nvPr>
            <p:extLst>
              <p:ext uri="{D42A27DB-BD31-4B8C-83A1-F6EECF244321}">
                <p14:modId xmlns:p14="http://schemas.microsoft.com/office/powerpoint/2010/main" val="34307943"/>
              </p:ext>
            </p:extLst>
          </p:nvPr>
        </p:nvGraphicFramePr>
        <p:xfrm>
          <a:off x="353909" y="420907"/>
          <a:ext cx="8436182" cy="3395156"/>
        </p:xfrm>
        <a:graphic>
          <a:graphicData uri="http://schemas.openxmlformats.org/drawingml/2006/table">
            <a:tbl>
              <a:tblPr>
                <a:noFill/>
                <a:tableStyleId>{0A10B4B8-FEBB-4F08-B5C1-D1D46D890C6A}</a:tableStyleId>
              </a:tblPr>
              <a:tblGrid>
                <a:gridCol w="4218091">
                  <a:extLst>
                    <a:ext uri="{9D8B030D-6E8A-4147-A177-3AD203B41FA5}">
                      <a16:colId xmlns:a16="http://schemas.microsoft.com/office/drawing/2014/main" val="20001"/>
                    </a:ext>
                  </a:extLst>
                </a:gridCol>
                <a:gridCol w="4218091">
                  <a:extLst>
                    <a:ext uri="{9D8B030D-6E8A-4147-A177-3AD203B41FA5}">
                      <a16:colId xmlns:a16="http://schemas.microsoft.com/office/drawing/2014/main" val="20002"/>
                    </a:ext>
                  </a:extLst>
                </a:gridCol>
              </a:tblGrid>
              <a:tr h="621570">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Tên</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r>
                        <a:rPr lang="en-US" sz="1500" b="1" dirty="0">
                          <a:solidFill>
                            <a:schemeClr val="lt2"/>
                          </a:solidFill>
                          <a:latin typeface="Prompt"/>
                          <a:ea typeface="Prompt"/>
                          <a:cs typeface="Prompt"/>
                          <a:sym typeface="Prompt"/>
                        </a:rPr>
                        <a:t> </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Nhiệm</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vụ</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của</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04968">
                <a:tc>
                  <a:txBody>
                    <a:bodyPr/>
                    <a:lstStyle/>
                    <a:p>
                      <a:pPr marL="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Gửi e-mail phản hồi</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endParaRPr>
                    </a:p>
                  </a:txBody>
                  <a:tcPr marL="91425" marR="9142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Gửi đi nội dung phản hồi tới e-mail của cửa hàng </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sym typeface="Open Sans"/>
                      </a:endParaRPr>
                    </a:p>
                  </a:txBody>
                  <a:tcPr marL="91425" marR="9142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82741">
                <a:tc>
                  <a:txBody>
                    <a:bodyPr/>
                    <a:lstStyle/>
                    <a:p>
                      <a:pPr marL="0" marR="182880" lvl="0" indent="0" algn="l" rtl="0">
                        <a:spcBef>
                          <a:spcPts val="0"/>
                        </a:spcBef>
                        <a:spcAft>
                          <a:spcPts val="0"/>
                        </a:spcAft>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Đánh giá sản phẩm</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Gửi đánh giá mức độ hài lòng và nhận xét về sản phẩm</a:t>
                      </a:r>
                      <a:endParaRPr lang="vi-VN"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182880" lvl="0" indent="0" algn="l" rtl="0">
                        <a:spcBef>
                          <a:spcPts val="0"/>
                        </a:spcBef>
                        <a:spcAft>
                          <a:spcPts val="0"/>
                        </a:spcAft>
                        <a:buNone/>
                      </a:pP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Chat box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tro</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chuyện</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Trò chuyện với bên cửa hàng</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0563830"/>
                  </a:ext>
                </a:extLst>
              </a:tr>
              <a:tr h="352930">
                <a:tc>
                  <a:txBody>
                    <a:bodyPr/>
                    <a:lstStyle/>
                    <a:p>
                      <a:pPr marL="0" marR="182880" lvl="0" indent="0" algn="l" rtl="0">
                        <a:spcBef>
                          <a:spcPts val="0"/>
                        </a:spcBef>
                        <a:spcAft>
                          <a:spcPts val="0"/>
                        </a:spcAft>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Xem tin tức (Blog)</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Xem các bài viết giới thiệu sản phẩm</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5754355"/>
                  </a:ext>
                </a:extLst>
              </a:tr>
              <a:tr h="439938">
                <a:tc>
                  <a:txBody>
                    <a:bodyPr/>
                    <a:lstStyle/>
                    <a:p>
                      <a:pPr marL="0" marR="182880" lvl="0" indent="0" algn="l" rtl="0">
                        <a:spcBef>
                          <a:spcPts val="0"/>
                        </a:spcBef>
                        <a:spcAft>
                          <a:spcPts val="0"/>
                        </a:spcAft>
                        <a:buNone/>
                      </a:pPr>
                      <a:r>
                        <a:rPr lang="vi-VN" sz="1200">
                          <a:solidFill>
                            <a:schemeClr val="tx1"/>
                          </a:solidFill>
                          <a:latin typeface="Roboto" panose="02000000000000000000" pitchFamily="2" charset="0"/>
                          <a:ea typeface="Roboto" panose="02000000000000000000" pitchFamily="2" charset="0"/>
                          <a:cs typeface="Roboto" panose="02000000000000000000" pitchFamily="2" charset="0"/>
                        </a:rPr>
                        <a:t>Chơi mini-game </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Tính năng giúp khách </a:t>
                      </a:r>
                      <a:r>
                        <a:rPr lang="vi-VN" sz="1200">
                          <a:solidFill>
                            <a:schemeClr val="tx1"/>
                          </a:solidFill>
                          <a:latin typeface="Roboto" panose="02000000000000000000" pitchFamily="2" charset="0"/>
                          <a:ea typeface="Roboto" panose="02000000000000000000" pitchFamily="2" charset="0"/>
                          <a:cs typeface="Roboto" panose="02000000000000000000" pitchFamily="2" charset="0"/>
                        </a:rPr>
                        <a:t>hàng </a:t>
                      </a: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thấy </a:t>
                      </a:r>
                      <a:r>
                        <a:rPr lang="vi-VN" sz="1200">
                          <a:solidFill>
                            <a:schemeClr val="tx1"/>
                          </a:solidFill>
                          <a:latin typeface="Roboto" panose="02000000000000000000" pitchFamily="2" charset="0"/>
                          <a:ea typeface="Roboto" panose="02000000000000000000" pitchFamily="2" charset="0"/>
                          <a:cs typeface="Roboto" panose="02000000000000000000" pitchFamily="2" charset="0"/>
                        </a:rPr>
                        <a:t>thú </a:t>
                      </a:r>
                      <a:r>
                        <a:rPr lang="vi-VN" sz="1200" dirty="0">
                          <a:solidFill>
                            <a:schemeClr val="tx1"/>
                          </a:solidFill>
                          <a:latin typeface="Roboto" panose="02000000000000000000" pitchFamily="2" charset="0"/>
                          <a:ea typeface="Roboto" panose="02000000000000000000" pitchFamily="2" charset="0"/>
                          <a:cs typeface="Roboto" panose="02000000000000000000" pitchFamily="2" charset="0"/>
                        </a:rPr>
                        <a:t>vị hơn khi trải nghiệm mua sắm</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676633614"/>
                  </a:ext>
                </a:extLst>
              </a:tr>
              <a:tr h="439938">
                <a:tc>
                  <a:txBody>
                    <a:bodyPr/>
                    <a:lstStyle/>
                    <a:p>
                      <a:pPr marL="0" marR="182880" lvl="0" indent="0" algn="l" rtl="0">
                        <a:spcBef>
                          <a:spcPts val="0"/>
                        </a:spcBef>
                        <a:spcAft>
                          <a:spcPts val="0"/>
                        </a:spcAft>
                        <a:buNone/>
                      </a:pP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Xem</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thông</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tin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khuyến</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mãi</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82880" marR="182880" lvl="0" indent="0" algn="l" rtl="0">
                        <a:spcBef>
                          <a:spcPts val="0"/>
                        </a:spcBef>
                        <a:spcAft>
                          <a:spcPts val="0"/>
                        </a:spcAft>
                        <a:buClr>
                          <a:schemeClr val="dk1"/>
                        </a:buClr>
                        <a:buSzPts val="1100"/>
                        <a:buFont typeface="Arial"/>
                        <a:buNone/>
                      </a:pP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Xem</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các</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thông</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tin / poster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khuyến</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tx1"/>
                          </a:solidFill>
                          <a:latin typeface="Roboto" panose="02000000000000000000" pitchFamily="2" charset="0"/>
                          <a:ea typeface="Roboto" panose="02000000000000000000" pitchFamily="2" charset="0"/>
                          <a:cs typeface="Roboto" panose="02000000000000000000" pitchFamily="2" charset="0"/>
                        </a:rPr>
                        <a:t>mãi</a:t>
                      </a:r>
                      <a:endParaRPr sz="1200" b="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709166093"/>
                  </a:ext>
                </a:extLst>
              </a:tr>
            </a:tbl>
          </a:graphicData>
        </a:graphic>
      </p:graphicFrame>
    </p:spTree>
    <p:extLst>
      <p:ext uri="{BB962C8B-B14F-4D97-AF65-F5344CB8AC3E}">
        <p14:creationId xmlns:p14="http://schemas.microsoft.com/office/powerpoint/2010/main" val="2502058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aphicFrame>
        <p:nvGraphicFramePr>
          <p:cNvPr id="979" name="Google Shape;979;p55"/>
          <p:cNvGraphicFramePr/>
          <p:nvPr>
            <p:extLst>
              <p:ext uri="{D42A27DB-BD31-4B8C-83A1-F6EECF244321}">
                <p14:modId xmlns:p14="http://schemas.microsoft.com/office/powerpoint/2010/main" val="742514015"/>
              </p:ext>
            </p:extLst>
          </p:nvPr>
        </p:nvGraphicFramePr>
        <p:xfrm>
          <a:off x="353909" y="1146484"/>
          <a:ext cx="8436182" cy="3737903"/>
        </p:xfrm>
        <a:graphic>
          <a:graphicData uri="http://schemas.openxmlformats.org/drawingml/2006/table">
            <a:tbl>
              <a:tblPr>
                <a:noFill/>
                <a:tableStyleId>{0A10B4B8-FEBB-4F08-B5C1-D1D46D890C6A}</a:tableStyleId>
              </a:tblPr>
              <a:tblGrid>
                <a:gridCol w="4218091">
                  <a:extLst>
                    <a:ext uri="{9D8B030D-6E8A-4147-A177-3AD203B41FA5}">
                      <a16:colId xmlns:a16="http://schemas.microsoft.com/office/drawing/2014/main" val="20001"/>
                    </a:ext>
                  </a:extLst>
                </a:gridCol>
                <a:gridCol w="4218091">
                  <a:extLst>
                    <a:ext uri="{9D8B030D-6E8A-4147-A177-3AD203B41FA5}">
                      <a16:colId xmlns:a16="http://schemas.microsoft.com/office/drawing/2014/main" val="20002"/>
                    </a:ext>
                  </a:extLst>
                </a:gridCol>
              </a:tblGrid>
              <a:tr h="621570">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Tên</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r>
                        <a:rPr lang="en-US" sz="1500" b="1" dirty="0">
                          <a:solidFill>
                            <a:schemeClr val="lt2"/>
                          </a:solidFill>
                          <a:latin typeface="Prompt"/>
                          <a:ea typeface="Prompt"/>
                          <a:cs typeface="Prompt"/>
                          <a:sym typeface="Prompt"/>
                        </a:rPr>
                        <a:t> </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Nhiệm</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vụ</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của</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13313">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Đăng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nhập</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admin</a:t>
                      </a:r>
                    </a:p>
                  </a:txBody>
                  <a:tcPr marL="68580" marR="68580" marT="0" marB="0">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Xác thực tài khoản quản trị</a:t>
                      </a:r>
                    </a:p>
                  </a:txBody>
                  <a:tcPr marL="68580" marR="68580" marT="0" marB="0">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19365">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Đăng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xuất</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admin</a:t>
                      </a:r>
                    </a:p>
                  </a:txBody>
                  <a:tcPr marL="68580" marR="68580" marT="0" marB="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Thoát khỏi phiên đăng nhập quản trị</a:t>
                      </a:r>
                    </a:p>
                  </a:txBody>
                  <a:tcPr marL="68580" marR="68580" marT="0" marB="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2930">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Thêm</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sản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phẩm</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mới</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Tạo sản phẩm mới với các thông tin được nhập vào</a:t>
                      </a: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0563830"/>
                  </a:ext>
                </a:extLst>
              </a:tr>
              <a:tr h="538708">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Sửa</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thông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tin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sản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phẩm</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có</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sẵn</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Thay</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đổi</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thông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tin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sản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phẩm</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có</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sẵn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với</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các</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thông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tin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được</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nhập</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vào</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5754355"/>
                  </a:ext>
                </a:extLst>
              </a:tr>
              <a:tr h="355697">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Xóa sản phẩm có sẵn</a:t>
                      </a: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Xóa</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vĩnh</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viễn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thông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tin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sản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phẩm</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676633614"/>
                  </a:ext>
                </a:extLst>
              </a:tr>
              <a:tr h="355697">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Xem thống kê bán hàng</a:t>
                      </a: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Xem các số liệu về số lượng đơn đặt hàng, doanh thu, số lượng &amp; chi tiết các mã coupon</a:t>
                      </a: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4001092475"/>
                  </a:ext>
                </a:extLst>
              </a:tr>
              <a:tr h="355697">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Xem danh sách đơn đặt hàng</a:t>
                      </a: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Xem</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danh</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sách</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những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đơn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đặt</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hàng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của</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khách</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hàng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đã</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thực</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hiện</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828269677"/>
                  </a:ext>
                </a:extLst>
              </a:tr>
            </a:tbl>
          </a:graphicData>
        </a:graphic>
      </p:graphicFrame>
      <p:sp>
        <p:nvSpPr>
          <p:cNvPr id="986" name="Google Shape;986;p55"/>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QUẢN TRỊ VIÊN</a:t>
            </a:r>
            <a:endParaRPr sz="3000" dirty="0"/>
          </a:p>
        </p:txBody>
      </p:sp>
      <p:grpSp>
        <p:nvGrpSpPr>
          <p:cNvPr id="987" name="Google Shape;987;p55"/>
          <p:cNvGrpSpPr/>
          <p:nvPr/>
        </p:nvGrpSpPr>
        <p:grpSpPr>
          <a:xfrm>
            <a:off x="6598119" y="571915"/>
            <a:ext cx="794512" cy="280573"/>
            <a:chOff x="4856845" y="3700725"/>
            <a:chExt cx="326275" cy="115225"/>
          </a:xfrm>
        </p:grpSpPr>
        <p:sp>
          <p:nvSpPr>
            <p:cNvPr id="988" name="Google Shape;988;p5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5"/>
          <p:cNvGrpSpPr/>
          <p:nvPr/>
        </p:nvGrpSpPr>
        <p:grpSpPr>
          <a:xfrm flipH="1">
            <a:off x="1748819" y="571915"/>
            <a:ext cx="794512" cy="280573"/>
            <a:chOff x="4856845" y="3700725"/>
            <a:chExt cx="326275" cy="115225"/>
          </a:xfrm>
        </p:grpSpPr>
        <p:sp>
          <p:nvSpPr>
            <p:cNvPr id="993" name="Google Shape;993;p5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04021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aphicFrame>
        <p:nvGraphicFramePr>
          <p:cNvPr id="979" name="Google Shape;979;p55"/>
          <p:cNvGraphicFramePr/>
          <p:nvPr>
            <p:extLst>
              <p:ext uri="{D42A27DB-BD31-4B8C-83A1-F6EECF244321}">
                <p14:modId xmlns:p14="http://schemas.microsoft.com/office/powerpoint/2010/main" val="582323311"/>
              </p:ext>
            </p:extLst>
          </p:nvPr>
        </p:nvGraphicFramePr>
        <p:xfrm>
          <a:off x="353909" y="396434"/>
          <a:ext cx="8436182" cy="4303669"/>
        </p:xfrm>
        <a:graphic>
          <a:graphicData uri="http://schemas.openxmlformats.org/drawingml/2006/table">
            <a:tbl>
              <a:tblPr>
                <a:noFill/>
                <a:tableStyleId>{0A10B4B8-FEBB-4F08-B5C1-D1D46D890C6A}</a:tableStyleId>
              </a:tblPr>
              <a:tblGrid>
                <a:gridCol w="4218091">
                  <a:extLst>
                    <a:ext uri="{9D8B030D-6E8A-4147-A177-3AD203B41FA5}">
                      <a16:colId xmlns:a16="http://schemas.microsoft.com/office/drawing/2014/main" val="20001"/>
                    </a:ext>
                  </a:extLst>
                </a:gridCol>
                <a:gridCol w="4218091">
                  <a:extLst>
                    <a:ext uri="{9D8B030D-6E8A-4147-A177-3AD203B41FA5}">
                      <a16:colId xmlns:a16="http://schemas.microsoft.com/office/drawing/2014/main" val="20002"/>
                    </a:ext>
                  </a:extLst>
                </a:gridCol>
              </a:tblGrid>
              <a:tr h="621570">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Tên</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r>
                        <a:rPr lang="en-US" sz="1500" b="1" dirty="0">
                          <a:solidFill>
                            <a:schemeClr val="lt2"/>
                          </a:solidFill>
                          <a:latin typeface="Prompt"/>
                          <a:ea typeface="Prompt"/>
                          <a:cs typeface="Prompt"/>
                          <a:sym typeface="Prompt"/>
                        </a:rPr>
                        <a:t> </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500" b="1" dirty="0" err="1">
                          <a:solidFill>
                            <a:schemeClr val="lt2"/>
                          </a:solidFill>
                          <a:latin typeface="Prompt"/>
                          <a:ea typeface="Prompt"/>
                          <a:cs typeface="Prompt"/>
                          <a:sym typeface="Prompt"/>
                        </a:rPr>
                        <a:t>Nhiệm</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vụ</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của</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chức</a:t>
                      </a:r>
                      <a:r>
                        <a:rPr lang="en-US" sz="1500" b="1" dirty="0">
                          <a:solidFill>
                            <a:schemeClr val="lt2"/>
                          </a:solidFill>
                          <a:latin typeface="Prompt"/>
                          <a:ea typeface="Prompt"/>
                          <a:cs typeface="Prompt"/>
                          <a:sym typeface="Prompt"/>
                        </a:rPr>
                        <a:t> </a:t>
                      </a:r>
                      <a:r>
                        <a:rPr lang="en-US" sz="1500" b="1" dirty="0" err="1">
                          <a:solidFill>
                            <a:schemeClr val="lt2"/>
                          </a:solidFill>
                          <a:latin typeface="Prompt"/>
                          <a:ea typeface="Prompt"/>
                          <a:cs typeface="Prompt"/>
                          <a:sym typeface="Prompt"/>
                        </a:rPr>
                        <a:t>năng</a:t>
                      </a:r>
                      <a:endParaRPr sz="1500" b="1" dirty="0">
                        <a:solidFill>
                          <a:schemeClr val="lt2"/>
                        </a:solidFill>
                        <a:latin typeface="Prompt"/>
                        <a:ea typeface="Prompt"/>
                        <a:cs typeface="Prompt"/>
                        <a:sym typeface="Promp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14917">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Thêm danh mục sản phẩm mới</a:t>
                      </a:r>
                    </a:p>
                  </a:txBody>
                  <a:tcPr marL="68580" marR="68580" marT="0" marB="0">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Tạo danh mục sản phẩm mới với các thông tin được nhập vào</a:t>
                      </a:r>
                    </a:p>
                  </a:txBody>
                  <a:tcPr marL="68580" marR="68580" marT="0" marB="0">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28924">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Sửa thông tin danh mục sản phẩm có sẵn</a:t>
                      </a:r>
                    </a:p>
                  </a:txBody>
                  <a:tcPr marL="68580" marR="68580" marT="0" marB="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Thay đổi danh mục sản phẩm có sẵn với các thông tin được nhập vào</a:t>
                      </a:r>
                    </a:p>
                  </a:txBody>
                  <a:tcPr marL="68580" marR="68580" marT="0" marB="0">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Xóa danh mục sản phẩm có sẵn</a:t>
                      </a: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Xóa vĩnh viễn thông tin danh mục sản phẩm</a:t>
                      </a: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0563830"/>
                  </a:ext>
                </a:extLst>
              </a:tr>
              <a:tr h="352930">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Thêm tên thương hiệu đối tác mới</a:t>
                      </a: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Tạo thương hiệu sản phẩm mới với các thông tin được nhập vào</a:t>
                      </a: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35754355"/>
                  </a:ext>
                </a:extLst>
              </a:tr>
              <a:tr h="439938">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Sửa thông tin tên thương hiệu đối tác có sẵn</a:t>
                      </a: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Thay đổi thương hiệu sản phẩm có sẵn với các thông tin được nhập vào</a:t>
                      </a: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3676633614"/>
                  </a:ext>
                </a:extLst>
              </a:tr>
              <a:tr h="439938">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Xóa</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tên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thương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hiệu</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đối</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tác</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có</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sẵn</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Xóa</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vĩnh</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viễn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thông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tin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thương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hiệu</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sản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phẩm</a:t>
                      </a:r>
                      <a:endPar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709166093"/>
                  </a:ext>
                </a:extLst>
              </a:tr>
              <a:tr h="439938">
                <a:tc>
                  <a:txBody>
                    <a:bodyPr/>
                    <a:lstStyle/>
                    <a:p>
                      <a:pPr algn="just">
                        <a:lnSpc>
                          <a:spcPct val="150000"/>
                        </a:lnSpc>
                        <a:spcBef>
                          <a:spcPts val="600"/>
                        </a:spcBef>
                        <a:spcAft>
                          <a:spcPts val="600"/>
                        </a:spcAft>
                      </a:pPr>
                      <a:r>
                        <a:rPr lang="en-US" sz="1200" kern="100">
                          <a:solidFill>
                            <a:schemeClr val="tx1"/>
                          </a:solidFill>
                          <a:effectLst/>
                          <a:latin typeface="Roboto" panose="02000000000000000000" pitchFamily="2" charset="0"/>
                          <a:ea typeface="Roboto" panose="02000000000000000000" pitchFamily="2" charset="0"/>
                          <a:cs typeface="Roboto" panose="02000000000000000000" pitchFamily="2" charset="0"/>
                        </a:rPr>
                        <a:t>Xem thống kê bán hàng</a:t>
                      </a:r>
                    </a:p>
                  </a:txBody>
                  <a:tcPr marL="68580" marR="68580" marT="0" marB="0">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algn="just">
                        <a:lnSpc>
                          <a:spcPct val="150000"/>
                        </a:lnSpc>
                        <a:spcBef>
                          <a:spcPts val="600"/>
                        </a:spcBef>
                        <a:spcAft>
                          <a:spcPts val="600"/>
                        </a:spcAft>
                      </a:pP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Xem</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các</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số</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liệu</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về</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số</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lượng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đơn</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đặt</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hàng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doanh</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thu</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số</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lượng</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&amp; chi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tiết</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các</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1200" kern="1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mã</a:t>
                      </a:r>
                      <a:r>
                        <a:rPr lang="en-US" sz="1200" kern="100" dirty="0">
                          <a:solidFill>
                            <a:schemeClr val="tx1"/>
                          </a:solidFill>
                          <a:effectLst/>
                          <a:latin typeface="Roboto" panose="02000000000000000000" pitchFamily="2" charset="0"/>
                          <a:ea typeface="Roboto" panose="02000000000000000000" pitchFamily="2" charset="0"/>
                          <a:cs typeface="Roboto" panose="02000000000000000000" pitchFamily="2" charset="0"/>
                        </a:rPr>
                        <a:t> coupon</a:t>
                      </a:r>
                    </a:p>
                  </a:txBody>
                  <a:tcPr marL="68580" marR="68580" marT="0" marB="0">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2033633634"/>
                  </a:ext>
                </a:extLst>
              </a:tr>
            </a:tbl>
          </a:graphicData>
        </a:graphic>
      </p:graphicFrame>
    </p:spTree>
    <p:extLst>
      <p:ext uri="{BB962C8B-B14F-4D97-AF65-F5344CB8AC3E}">
        <p14:creationId xmlns:p14="http://schemas.microsoft.com/office/powerpoint/2010/main" val="4106313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9"/>
          <p:cNvSpPr txBox="1">
            <a:spLocks noGrp="1"/>
          </p:cNvSpPr>
          <p:nvPr>
            <p:ph type="title"/>
          </p:nvPr>
        </p:nvSpPr>
        <p:spPr>
          <a:xfrm>
            <a:off x="2621727" y="2310530"/>
            <a:ext cx="3966477" cy="10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XÂY DỰNG HỆ THỐNG</a:t>
            </a:r>
            <a:endParaRPr dirty="0"/>
          </a:p>
        </p:txBody>
      </p:sp>
      <p:sp>
        <p:nvSpPr>
          <p:cNvPr id="743" name="Google Shape;743;p49"/>
          <p:cNvSpPr txBox="1">
            <a:spLocks noGrp="1"/>
          </p:cNvSpPr>
          <p:nvPr>
            <p:ph type="title" idx="2"/>
          </p:nvPr>
        </p:nvSpPr>
        <p:spPr>
          <a:xfrm>
            <a:off x="3398247" y="1196154"/>
            <a:ext cx="2346300" cy="12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744" name="Google Shape;744;p49"/>
          <p:cNvGrpSpPr/>
          <p:nvPr/>
        </p:nvGrpSpPr>
        <p:grpSpPr>
          <a:xfrm>
            <a:off x="2875403" y="444227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a:off x="2841628" y="550009"/>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6444746" y="2415655"/>
            <a:ext cx="884042" cy="312191"/>
            <a:chOff x="4856845" y="3700725"/>
            <a:chExt cx="326275" cy="115225"/>
          </a:xfrm>
        </p:grpSpPr>
        <p:sp>
          <p:nvSpPr>
            <p:cNvPr id="757" name="Google Shape;757;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9"/>
          <p:cNvGrpSpPr/>
          <p:nvPr/>
        </p:nvGrpSpPr>
        <p:grpSpPr>
          <a:xfrm flipH="1">
            <a:off x="1815212" y="2415655"/>
            <a:ext cx="884042" cy="312191"/>
            <a:chOff x="4856845" y="3700725"/>
            <a:chExt cx="326275" cy="115225"/>
          </a:xfrm>
        </p:grpSpPr>
        <p:sp>
          <p:nvSpPr>
            <p:cNvPr id="762" name="Google Shape;762;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49"/>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776359" y="4241519"/>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460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6" name="Google Shape;376;p38"/>
          <p:cNvGrpSpPr/>
          <p:nvPr/>
        </p:nvGrpSpPr>
        <p:grpSpPr>
          <a:xfrm>
            <a:off x="718902" y="583459"/>
            <a:ext cx="7721311"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descr="A screenshot of a computer&#10;&#10;Description automatically generated">
            <a:extLst>
              <a:ext uri="{FF2B5EF4-FFF2-40B4-BE49-F238E27FC236}">
                <a16:creationId xmlns:a16="http://schemas.microsoft.com/office/drawing/2014/main" id="{AC4A3E0C-3C35-96DC-CDE2-127119A8AFE8}"/>
              </a:ext>
            </a:extLst>
          </p:cNvPr>
          <p:cNvPicPr>
            <a:picLocks noChangeAspect="1"/>
          </p:cNvPicPr>
          <p:nvPr/>
        </p:nvPicPr>
        <p:blipFill>
          <a:blip r:embed="rId3">
            <a:alphaModFix amt="70000"/>
          </a:blip>
          <a:stretch>
            <a:fillRect/>
          </a:stretch>
        </p:blipFill>
        <p:spPr>
          <a:xfrm>
            <a:off x="108154" y="678287"/>
            <a:ext cx="7412407" cy="4112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02" name="Google Shape;402;p38"/>
          <p:cNvSpPr txBox="1">
            <a:spLocks noGrp="1"/>
          </p:cNvSpPr>
          <p:nvPr>
            <p:ph type="subTitle" idx="1"/>
          </p:nvPr>
        </p:nvSpPr>
        <p:spPr>
          <a:xfrm>
            <a:off x="3751362" y="1420062"/>
            <a:ext cx="4878738" cy="2442900"/>
          </a:xfrm>
          <a:prstGeom prst="rect">
            <a:avLst/>
          </a:prstGeom>
        </p:spPr>
        <p:txBody>
          <a:bodyPr spcFirstLastPara="1" wrap="square" lIns="91425" tIns="91425" rIns="91425" bIns="91425" anchor="ctr" anchorCtr="0">
            <a:noAutofit/>
          </a:bodyPr>
          <a:lstStyle/>
          <a:p>
            <a:pPr marL="0" indent="0" algn="just">
              <a:lnSpc>
                <a:spcPct val="150000"/>
              </a:lnSpc>
              <a:spcBef>
                <a:spcPts val="600"/>
              </a:spcBef>
              <a:spcAft>
                <a:spcPts val="600"/>
              </a:spcAft>
            </a:pPr>
            <a:r>
              <a:rPr lang="en-US" sz="1600" kern="100">
                <a:effectLst/>
                <a:latin typeface="Roboto" panose="02000000000000000000" pitchFamily="2" charset="0"/>
                <a:ea typeface="Roboto" panose="02000000000000000000" pitchFamily="2" charset="0"/>
                <a:cs typeface="Roboto" panose="02000000000000000000" pitchFamily="2" charset="0"/>
              </a:rPr>
              <a:t>Sử dụng framework Laravel (ngôn ngữ PHP) với hệ quản trị CSDL  MySQL (dạng cơ sở dữ liệu quan hệ)</a:t>
            </a:r>
          </a:p>
          <a:p>
            <a:pPr marL="0" indent="0" algn="just">
              <a:lnSpc>
                <a:spcPct val="150000"/>
              </a:lnSpc>
              <a:spcBef>
                <a:spcPts val="600"/>
              </a:spcBef>
              <a:spcAft>
                <a:spcPts val="600"/>
              </a:spcAft>
            </a:pPr>
            <a:endParaRPr lang="en-US" sz="1600" kern="100">
              <a:latin typeface="Roboto" panose="02000000000000000000" pitchFamily="2" charset="0"/>
              <a:ea typeface="Roboto" panose="02000000000000000000" pitchFamily="2" charset="0"/>
              <a:cs typeface="Roboto" panose="02000000000000000000" pitchFamily="2" charset="0"/>
            </a:endParaRPr>
          </a:p>
          <a:p>
            <a:pPr marL="0" indent="0" algn="just">
              <a:lnSpc>
                <a:spcPct val="150000"/>
              </a:lnSpc>
              <a:spcBef>
                <a:spcPts val="600"/>
              </a:spcBef>
              <a:spcAft>
                <a:spcPts val="600"/>
              </a:spcAft>
            </a:pPr>
            <a:r>
              <a:rPr lang="en-US" sz="1600" kern="100">
                <a:effectLst/>
                <a:latin typeface="Roboto" panose="02000000000000000000" pitchFamily="2" charset="0"/>
                <a:ea typeface="Roboto" panose="02000000000000000000" pitchFamily="2" charset="0"/>
                <a:cs typeface="Roboto" panose="02000000000000000000" pitchFamily="2" charset="0"/>
              </a:rPr>
              <a:t>Mô hình model – view – controller</a:t>
            </a:r>
            <a:endParaRPr lang="en-US" sz="1600" kern="100" dirty="0">
              <a:effectLst/>
              <a:latin typeface="Roboto" panose="02000000000000000000" pitchFamily="2" charset="0"/>
              <a:ea typeface="Roboto" panose="02000000000000000000" pitchFamily="2" charset="0"/>
              <a:cs typeface="Roboto" panose="02000000000000000000" pitchFamily="2" charset="0"/>
            </a:endParaRPr>
          </a:p>
          <a:p>
            <a:pPr marL="0" lvl="0" indent="0" algn="just" rtl="0">
              <a:spcBef>
                <a:spcPts val="0"/>
              </a:spcBef>
              <a:spcAft>
                <a:spcPts val="1600"/>
              </a:spcAft>
              <a:buNone/>
            </a:pPr>
            <a:endParaRPr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05298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A44132A-9401-AFD8-13AC-AB027FF71658}"/>
              </a:ext>
            </a:extLst>
          </p:cNvPr>
          <p:cNvSpPr>
            <a:spLocks noGrp="1"/>
          </p:cNvSpPr>
          <p:nvPr>
            <p:ph type="subTitle" idx="1"/>
          </p:nvPr>
        </p:nvSpPr>
        <p:spPr>
          <a:xfrm>
            <a:off x="584002" y="176011"/>
            <a:ext cx="6065789" cy="1203632"/>
          </a:xfrm>
        </p:spPr>
        <p:txBody>
          <a:bodyPr/>
          <a:lstStyle/>
          <a:p>
            <a:r>
              <a:rPr lang="en-US" sz="1800"/>
              <a:t>Cơ chế định tuyến qua các endpoint để truy cập vào các hàm của các controller</a:t>
            </a:r>
          </a:p>
        </p:txBody>
      </p:sp>
      <p:pic>
        <p:nvPicPr>
          <p:cNvPr id="5" name="Picture 4" descr="A screen shot of a computer code&#10;&#10;Description automatically generated">
            <a:extLst>
              <a:ext uri="{FF2B5EF4-FFF2-40B4-BE49-F238E27FC236}">
                <a16:creationId xmlns:a16="http://schemas.microsoft.com/office/drawing/2014/main" id="{4FED4985-6A45-B096-B4A0-C294BEB9A3BF}"/>
              </a:ext>
            </a:extLst>
          </p:cNvPr>
          <p:cNvPicPr>
            <a:picLocks noChangeAspect="1"/>
          </p:cNvPicPr>
          <p:nvPr/>
        </p:nvPicPr>
        <p:blipFill>
          <a:blip r:embed="rId2"/>
          <a:stretch>
            <a:fillRect/>
          </a:stretch>
        </p:blipFill>
        <p:spPr>
          <a:xfrm>
            <a:off x="1256822" y="1184856"/>
            <a:ext cx="6652808" cy="3816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3743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905F244-4185-3B9D-65E3-0DB71F846335}"/>
              </a:ext>
            </a:extLst>
          </p:cNvPr>
          <p:cNvSpPr>
            <a:spLocks noGrp="1"/>
          </p:cNvSpPr>
          <p:nvPr>
            <p:ph type="subTitle" idx="1"/>
          </p:nvPr>
        </p:nvSpPr>
        <p:spPr>
          <a:xfrm>
            <a:off x="648397" y="2064912"/>
            <a:ext cx="6714025" cy="714235"/>
          </a:xfrm>
        </p:spPr>
        <p:txBody>
          <a:bodyPr/>
          <a:lstStyle/>
          <a:p>
            <a:pPr algn="l"/>
            <a:r>
              <a:rPr lang="vi-VN" sz="1600"/>
              <a:t>-	</a:t>
            </a:r>
            <a:r>
              <a:rPr lang="en-US" sz="1600"/>
              <a:t>Ban đầu, </a:t>
            </a:r>
            <a:r>
              <a:rPr lang="vi-VN" sz="1600"/>
              <a:t>Nhóm thực hiện xây dựng các tính năng cơ bản của hệ thống website, gồm có:</a:t>
            </a:r>
            <a:endParaRPr lang="en-US" sz="1600"/>
          </a:p>
          <a:p>
            <a:pPr algn="l"/>
            <a:endParaRPr lang="vi-VN" sz="1600"/>
          </a:p>
          <a:p>
            <a:pPr algn="l"/>
            <a:r>
              <a:rPr lang="en-US" sz="1600"/>
              <a:t>1/ </a:t>
            </a:r>
            <a:r>
              <a:rPr lang="vi-VN" sz="1600"/>
              <a:t>Đăng nhập / đăng ký / đăng xuất tài khoản khách hàng</a:t>
            </a:r>
          </a:p>
          <a:p>
            <a:pPr algn="l"/>
            <a:r>
              <a:rPr lang="en-US" sz="1600"/>
              <a:t>2/ </a:t>
            </a:r>
            <a:r>
              <a:rPr lang="vi-VN" sz="1600"/>
              <a:t>Hiển thị sản phẩm ra trang chủ</a:t>
            </a:r>
          </a:p>
          <a:p>
            <a:pPr algn="l"/>
            <a:r>
              <a:rPr lang="en-US" sz="1600"/>
              <a:t>3/ </a:t>
            </a:r>
            <a:r>
              <a:rPr lang="vi-VN" sz="1600"/>
              <a:t>Hiển thị thông tin sản phẩm</a:t>
            </a:r>
            <a:endParaRPr lang="en-US" sz="1600"/>
          </a:p>
          <a:p>
            <a:pPr algn="l"/>
            <a:r>
              <a:rPr lang="en-US" sz="1600"/>
              <a:t>4/ </a:t>
            </a:r>
            <a:r>
              <a:rPr lang="vi-VN" sz="1600"/>
              <a:t>Tính năng giỏ hàng cá nhân</a:t>
            </a:r>
          </a:p>
          <a:p>
            <a:pPr algn="l"/>
            <a:r>
              <a:rPr lang="en-US" sz="1600"/>
              <a:t>5/ </a:t>
            </a:r>
            <a:r>
              <a:rPr lang="vi-VN" sz="1600"/>
              <a:t>Thanh toán hình thức ship COD</a:t>
            </a:r>
          </a:p>
          <a:p>
            <a:pPr algn="l"/>
            <a:r>
              <a:rPr lang="en-US" sz="1600"/>
              <a:t>6/ </a:t>
            </a:r>
            <a:r>
              <a:rPr lang="vi-VN" sz="1600"/>
              <a:t>Đăng nhập / đăng xuất admin</a:t>
            </a:r>
          </a:p>
          <a:p>
            <a:pPr algn="l"/>
            <a:r>
              <a:rPr lang="en-US" sz="1600"/>
              <a:t>7/ </a:t>
            </a:r>
            <a:r>
              <a:rPr lang="vi-VN" sz="1600"/>
              <a:t>Tính năng xem, thêm, xóa, sửa danh mục sản phẩm (của admin)</a:t>
            </a:r>
          </a:p>
          <a:p>
            <a:pPr algn="l"/>
            <a:r>
              <a:rPr lang="en-US" sz="1600"/>
              <a:t>8/</a:t>
            </a:r>
            <a:r>
              <a:rPr lang="vi-VN" sz="1600"/>
              <a:t>Tính năng xem, thêm, xóa, sửa thương hiệu (của admin)</a:t>
            </a:r>
          </a:p>
          <a:p>
            <a:pPr algn="l"/>
            <a:r>
              <a:rPr lang="en-US" sz="1600"/>
              <a:t>9/ </a:t>
            </a:r>
            <a:r>
              <a:rPr lang="vi-VN" sz="1600"/>
              <a:t>Tính năng xem, thêm, xóa, sửa sản phẩm (của admin)</a:t>
            </a:r>
            <a:endParaRPr lang="en-US" sz="1600"/>
          </a:p>
        </p:txBody>
      </p:sp>
    </p:spTree>
    <p:extLst>
      <p:ext uri="{BB962C8B-B14F-4D97-AF65-F5344CB8AC3E}">
        <p14:creationId xmlns:p14="http://schemas.microsoft.com/office/powerpoint/2010/main" val="2607594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905F244-4185-3B9D-65E3-0DB71F846335}"/>
              </a:ext>
            </a:extLst>
          </p:cNvPr>
          <p:cNvSpPr>
            <a:spLocks noGrp="1"/>
          </p:cNvSpPr>
          <p:nvPr>
            <p:ph type="subTitle" idx="1"/>
          </p:nvPr>
        </p:nvSpPr>
        <p:spPr>
          <a:xfrm>
            <a:off x="648397" y="2064912"/>
            <a:ext cx="8139288" cy="714235"/>
          </a:xfrm>
        </p:spPr>
        <p:txBody>
          <a:bodyPr/>
          <a:lstStyle/>
          <a:p>
            <a:pPr algn="l"/>
            <a:endParaRPr lang="vi-VN" sz="1600"/>
          </a:p>
          <a:p>
            <a:pPr algn="l"/>
            <a:r>
              <a:rPr lang="vi-VN" sz="1600"/>
              <a:t>-	Sau đó, dần dần nhóm xây dựng thêm các tính năng như:</a:t>
            </a:r>
            <a:endParaRPr lang="en-US" sz="1600"/>
          </a:p>
          <a:p>
            <a:pPr algn="l"/>
            <a:endParaRPr lang="vi-VN" sz="1600"/>
          </a:p>
          <a:p>
            <a:pPr algn="l"/>
            <a:r>
              <a:rPr lang="en-US" sz="1600"/>
              <a:t>1/ </a:t>
            </a:r>
            <a:r>
              <a:rPr lang="vi-VN" sz="1600"/>
              <a:t>Tìm kiếm sản phẩm</a:t>
            </a:r>
          </a:p>
          <a:p>
            <a:pPr algn="l"/>
            <a:r>
              <a:rPr lang="en-US" sz="1600"/>
              <a:t>2/ </a:t>
            </a:r>
            <a:r>
              <a:rPr lang="vi-VN" sz="1600"/>
              <a:t>Thanh toán bằng MoMo</a:t>
            </a:r>
          </a:p>
          <a:p>
            <a:pPr algn="l"/>
            <a:r>
              <a:rPr lang="en-US" sz="1600"/>
              <a:t>3/ </a:t>
            </a:r>
            <a:r>
              <a:rPr lang="vi-VN" sz="1600"/>
              <a:t>Thanh toán bằng VNPay &amp; OnePay (đã hủy từ lâu do lỗi không tích hợp được)</a:t>
            </a:r>
          </a:p>
          <a:p>
            <a:pPr algn="l"/>
            <a:r>
              <a:rPr lang="en-US" sz="1600"/>
              <a:t>4/ </a:t>
            </a:r>
            <a:r>
              <a:rPr lang="vi-VN" sz="1600"/>
              <a:t>Mini-game cho khách hàng</a:t>
            </a:r>
          </a:p>
          <a:p>
            <a:pPr algn="l"/>
            <a:r>
              <a:rPr lang="en-US" sz="1600"/>
              <a:t>5/ </a:t>
            </a:r>
            <a:r>
              <a:rPr lang="vi-VN" sz="1600"/>
              <a:t>Xem poster khuyến mãi &amp; Xem tin tức sản phẩm (Blog)</a:t>
            </a:r>
          </a:p>
          <a:p>
            <a:pPr algn="l"/>
            <a:r>
              <a:rPr lang="en-US" sz="1600"/>
              <a:t>6/ </a:t>
            </a:r>
            <a:r>
              <a:rPr lang="vi-VN" sz="1600"/>
              <a:t>Chat box trò chuyện (chưa hoàn thiện)</a:t>
            </a:r>
          </a:p>
          <a:p>
            <a:pPr algn="l"/>
            <a:r>
              <a:rPr lang="en-US" sz="1600"/>
              <a:t>7/ </a:t>
            </a:r>
            <a:r>
              <a:rPr lang="vi-VN" sz="1600"/>
              <a:t>Đăng nhập với Facebook (chưa hoàn thiện)</a:t>
            </a:r>
          </a:p>
          <a:p>
            <a:pPr algn="l"/>
            <a:r>
              <a:rPr lang="en-US" sz="1600"/>
              <a:t>8/ </a:t>
            </a:r>
            <a:r>
              <a:rPr lang="vi-VN" sz="1600"/>
              <a:t>Gửi e-mail phản hồi</a:t>
            </a:r>
          </a:p>
          <a:p>
            <a:pPr algn="l"/>
            <a:r>
              <a:rPr lang="en-US" sz="1600"/>
              <a:t>9/ </a:t>
            </a:r>
            <a:r>
              <a:rPr lang="vi-VN" sz="1600"/>
              <a:t>Đánh giá sản phẩm</a:t>
            </a:r>
          </a:p>
          <a:p>
            <a:pPr algn="l"/>
            <a:r>
              <a:rPr lang="en-US" sz="1600"/>
              <a:t>10/ </a:t>
            </a:r>
            <a:r>
              <a:rPr lang="vi-VN" sz="1600"/>
              <a:t>Hiển thị đơn đặt hàng (trong admin)</a:t>
            </a:r>
          </a:p>
          <a:p>
            <a:pPr algn="l"/>
            <a:r>
              <a:rPr lang="en-US" sz="1600"/>
              <a:t>11/ </a:t>
            </a:r>
            <a:r>
              <a:rPr lang="vi-VN" sz="1600"/>
              <a:t>Tính năng lưu mã coupon từ mini-game và hiển thị ở trang quản lý admin</a:t>
            </a:r>
          </a:p>
          <a:p>
            <a:pPr algn="l"/>
            <a:endParaRPr lang="en-US" sz="1600"/>
          </a:p>
        </p:txBody>
      </p:sp>
    </p:spTree>
    <p:extLst>
      <p:ext uri="{BB962C8B-B14F-4D97-AF65-F5344CB8AC3E}">
        <p14:creationId xmlns:p14="http://schemas.microsoft.com/office/powerpoint/2010/main" val="1816848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9"/>
          <p:cNvSpPr txBox="1">
            <a:spLocks noGrp="1"/>
          </p:cNvSpPr>
          <p:nvPr>
            <p:ph type="subTitle" idx="1"/>
          </p:nvPr>
        </p:nvSpPr>
        <p:spPr>
          <a:xfrm>
            <a:off x="1078920" y="1574208"/>
            <a:ext cx="2437686" cy="5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TRỊNH HOÀNG TÙNG</a:t>
            </a:r>
            <a:endParaRPr dirty="0"/>
          </a:p>
        </p:txBody>
      </p:sp>
      <p:sp>
        <p:nvSpPr>
          <p:cNvPr id="413" name="Google Shape;413;p39"/>
          <p:cNvSpPr txBox="1">
            <a:spLocks noGrp="1"/>
          </p:cNvSpPr>
          <p:nvPr>
            <p:ph type="title"/>
          </p:nvPr>
        </p:nvSpPr>
        <p:spPr>
          <a:xfrm>
            <a:off x="2542310" y="472879"/>
            <a:ext cx="4171375" cy="47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THÀNH VIÊN NHÓM</a:t>
            </a:r>
            <a:endParaRPr dirty="0"/>
          </a:p>
        </p:txBody>
      </p:sp>
      <p:grpSp>
        <p:nvGrpSpPr>
          <p:cNvPr id="416" name="Google Shape;416;p39"/>
          <p:cNvGrpSpPr/>
          <p:nvPr/>
        </p:nvGrpSpPr>
        <p:grpSpPr>
          <a:xfrm>
            <a:off x="718902" y="583459"/>
            <a:ext cx="7721311" cy="280573"/>
            <a:chOff x="718902" y="583459"/>
            <a:chExt cx="7721311" cy="280573"/>
          </a:xfrm>
        </p:grpSpPr>
        <p:grpSp>
          <p:nvGrpSpPr>
            <p:cNvPr id="417" name="Google Shape;417;p39"/>
            <p:cNvGrpSpPr/>
            <p:nvPr/>
          </p:nvGrpSpPr>
          <p:grpSpPr>
            <a:xfrm>
              <a:off x="7645700" y="583459"/>
              <a:ext cx="794512" cy="280573"/>
              <a:chOff x="4856845" y="3700725"/>
              <a:chExt cx="326275" cy="115225"/>
            </a:xfrm>
          </p:grpSpPr>
          <p:sp>
            <p:nvSpPr>
              <p:cNvPr id="418" name="Google Shape;418;p3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39"/>
            <p:cNvGrpSpPr/>
            <p:nvPr/>
          </p:nvGrpSpPr>
          <p:grpSpPr>
            <a:xfrm flipH="1">
              <a:off x="718902" y="583459"/>
              <a:ext cx="794512" cy="280573"/>
              <a:chOff x="4856845" y="3700725"/>
              <a:chExt cx="326275" cy="115225"/>
            </a:xfrm>
          </p:grpSpPr>
          <p:sp>
            <p:nvSpPr>
              <p:cNvPr id="423" name="Google Shape;423;p3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429;p39">
            <a:extLst>
              <a:ext uri="{FF2B5EF4-FFF2-40B4-BE49-F238E27FC236}">
                <a16:creationId xmlns:a16="http://schemas.microsoft.com/office/drawing/2014/main" id="{518EAB6D-2887-5F82-2321-F79192EDDB12}"/>
              </a:ext>
            </a:extLst>
          </p:cNvPr>
          <p:cNvSpPr/>
          <p:nvPr/>
        </p:nvSpPr>
        <p:spPr>
          <a:xfrm>
            <a:off x="554548" y="1246884"/>
            <a:ext cx="3486429" cy="16506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28575" cap="flat"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Subtitle 6">
            <a:extLst>
              <a:ext uri="{FF2B5EF4-FFF2-40B4-BE49-F238E27FC236}">
                <a16:creationId xmlns:a16="http://schemas.microsoft.com/office/drawing/2014/main" id="{B23D98DC-6DA9-1267-FB23-66FE1495F71B}"/>
              </a:ext>
            </a:extLst>
          </p:cNvPr>
          <p:cNvSpPr>
            <a:spLocks noGrp="1"/>
          </p:cNvSpPr>
          <p:nvPr>
            <p:ph type="subTitle" idx="4"/>
          </p:nvPr>
        </p:nvSpPr>
        <p:spPr>
          <a:xfrm>
            <a:off x="1053434" y="1863286"/>
            <a:ext cx="2345711" cy="950100"/>
          </a:xfrm>
        </p:spPr>
        <p:txBody>
          <a:bodyPr/>
          <a:lstStyle/>
          <a:p>
            <a:r>
              <a:rPr lang="en-US" dirty="0"/>
              <a:t>46.01.104.211</a:t>
            </a:r>
          </a:p>
        </p:txBody>
      </p:sp>
      <p:sp>
        <p:nvSpPr>
          <p:cNvPr id="9" name="Google Shape;408;p39">
            <a:extLst>
              <a:ext uri="{FF2B5EF4-FFF2-40B4-BE49-F238E27FC236}">
                <a16:creationId xmlns:a16="http://schemas.microsoft.com/office/drawing/2014/main" id="{A0DB4CC9-98ED-0FA6-533E-75CDF476E045}"/>
              </a:ext>
            </a:extLst>
          </p:cNvPr>
          <p:cNvSpPr txBox="1">
            <a:spLocks/>
          </p:cNvSpPr>
          <p:nvPr/>
        </p:nvSpPr>
        <p:spPr>
          <a:xfrm>
            <a:off x="5675334" y="1534092"/>
            <a:ext cx="2437686" cy="54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rgbClr val="FFFFFF"/>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US"/>
              <a:t>NGUYỄN TRỊNH THÀNH</a:t>
            </a:r>
            <a:endParaRPr lang="en-US" dirty="0"/>
          </a:p>
        </p:txBody>
      </p:sp>
      <p:sp>
        <p:nvSpPr>
          <p:cNvPr id="10" name="Google Shape;429;p39">
            <a:extLst>
              <a:ext uri="{FF2B5EF4-FFF2-40B4-BE49-F238E27FC236}">
                <a16:creationId xmlns:a16="http://schemas.microsoft.com/office/drawing/2014/main" id="{31B33332-B700-343D-264F-83FA1BF2F0A9}"/>
              </a:ext>
            </a:extLst>
          </p:cNvPr>
          <p:cNvSpPr/>
          <p:nvPr/>
        </p:nvSpPr>
        <p:spPr>
          <a:xfrm>
            <a:off x="5193325" y="1287828"/>
            <a:ext cx="3486429" cy="16506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28575" cap="flat"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Subtitle 6">
            <a:extLst>
              <a:ext uri="{FF2B5EF4-FFF2-40B4-BE49-F238E27FC236}">
                <a16:creationId xmlns:a16="http://schemas.microsoft.com/office/drawing/2014/main" id="{2B0F7DC9-DF49-6A10-35A3-9B6703BB2A74}"/>
              </a:ext>
            </a:extLst>
          </p:cNvPr>
          <p:cNvSpPr txBox="1">
            <a:spLocks/>
          </p:cNvSpPr>
          <p:nvPr/>
        </p:nvSpPr>
        <p:spPr>
          <a:xfrm>
            <a:off x="5649848" y="1823170"/>
            <a:ext cx="2345711" cy="95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rgbClr val="FFFFFF"/>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r>
              <a:rPr lang="en-US"/>
              <a:t>46.01.104.169</a:t>
            </a:r>
            <a:endParaRPr lang="en-US" dirty="0"/>
          </a:p>
        </p:txBody>
      </p:sp>
      <p:sp>
        <p:nvSpPr>
          <p:cNvPr id="20" name="Google Shape;408;p39">
            <a:extLst>
              <a:ext uri="{FF2B5EF4-FFF2-40B4-BE49-F238E27FC236}">
                <a16:creationId xmlns:a16="http://schemas.microsoft.com/office/drawing/2014/main" id="{34550A66-0F6B-8858-EFE4-EFC493D95836}"/>
              </a:ext>
            </a:extLst>
          </p:cNvPr>
          <p:cNvSpPr txBox="1">
            <a:spLocks/>
          </p:cNvSpPr>
          <p:nvPr/>
        </p:nvSpPr>
        <p:spPr>
          <a:xfrm>
            <a:off x="881323" y="3559281"/>
            <a:ext cx="2723677" cy="54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rgbClr val="FFFFFF"/>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US" dirty="0" err="1"/>
              <a:t>PHẠM</a:t>
            </a:r>
            <a:r>
              <a:rPr lang="en-US" dirty="0"/>
              <a:t> </a:t>
            </a:r>
            <a:r>
              <a:rPr lang="en-US" dirty="0" err="1"/>
              <a:t>QUỐC</a:t>
            </a:r>
            <a:r>
              <a:rPr lang="en-US" dirty="0"/>
              <a:t> ANH </a:t>
            </a:r>
            <a:r>
              <a:rPr lang="en-US" dirty="0" err="1"/>
              <a:t>QUÂN</a:t>
            </a:r>
            <a:endParaRPr lang="en-US" dirty="0"/>
          </a:p>
        </p:txBody>
      </p:sp>
      <p:sp>
        <p:nvSpPr>
          <p:cNvPr id="21" name="Google Shape;429;p39">
            <a:extLst>
              <a:ext uri="{FF2B5EF4-FFF2-40B4-BE49-F238E27FC236}">
                <a16:creationId xmlns:a16="http://schemas.microsoft.com/office/drawing/2014/main" id="{C7FDB1A8-C3A0-F0C9-DD09-CA349A1C2869}"/>
              </a:ext>
            </a:extLst>
          </p:cNvPr>
          <p:cNvSpPr/>
          <p:nvPr/>
        </p:nvSpPr>
        <p:spPr>
          <a:xfrm>
            <a:off x="554548" y="3198389"/>
            <a:ext cx="3486429" cy="16506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28575" cap="flat"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Subtitle 6">
            <a:extLst>
              <a:ext uri="{FF2B5EF4-FFF2-40B4-BE49-F238E27FC236}">
                <a16:creationId xmlns:a16="http://schemas.microsoft.com/office/drawing/2014/main" id="{2CCD76E0-9663-44AC-0BC2-0B7BFD5759F3}"/>
              </a:ext>
            </a:extLst>
          </p:cNvPr>
          <p:cNvSpPr txBox="1">
            <a:spLocks/>
          </p:cNvSpPr>
          <p:nvPr/>
        </p:nvSpPr>
        <p:spPr>
          <a:xfrm>
            <a:off x="959650" y="4084702"/>
            <a:ext cx="2345711" cy="746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rgbClr val="FFFFFF"/>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r>
              <a:rPr lang="en-US" dirty="0"/>
              <a:t>46.01.104.146</a:t>
            </a:r>
          </a:p>
        </p:txBody>
      </p:sp>
      <p:sp>
        <p:nvSpPr>
          <p:cNvPr id="23" name="Google Shape;408;p39">
            <a:extLst>
              <a:ext uri="{FF2B5EF4-FFF2-40B4-BE49-F238E27FC236}">
                <a16:creationId xmlns:a16="http://schemas.microsoft.com/office/drawing/2014/main" id="{745CA80B-9DAF-870E-1724-64267552EDA8}"/>
              </a:ext>
            </a:extLst>
          </p:cNvPr>
          <p:cNvSpPr txBox="1">
            <a:spLocks/>
          </p:cNvSpPr>
          <p:nvPr/>
        </p:nvSpPr>
        <p:spPr>
          <a:xfrm>
            <a:off x="5714213" y="3541703"/>
            <a:ext cx="2437686" cy="54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rgbClr val="FFFFFF"/>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US" dirty="0"/>
              <a:t>LÊ </a:t>
            </a:r>
            <a:r>
              <a:rPr lang="en-US" dirty="0" err="1"/>
              <a:t>QUỐC</a:t>
            </a:r>
            <a:r>
              <a:rPr lang="en-US" dirty="0"/>
              <a:t> </a:t>
            </a:r>
            <a:r>
              <a:rPr lang="en-US" dirty="0" err="1"/>
              <a:t>ĐẠT</a:t>
            </a:r>
            <a:endParaRPr lang="en-US" dirty="0"/>
          </a:p>
        </p:txBody>
      </p:sp>
      <p:sp>
        <p:nvSpPr>
          <p:cNvPr id="24" name="Google Shape;429;p39">
            <a:extLst>
              <a:ext uri="{FF2B5EF4-FFF2-40B4-BE49-F238E27FC236}">
                <a16:creationId xmlns:a16="http://schemas.microsoft.com/office/drawing/2014/main" id="{727667D6-C9A7-D431-D699-D4032CB87597}"/>
              </a:ext>
            </a:extLst>
          </p:cNvPr>
          <p:cNvSpPr/>
          <p:nvPr/>
        </p:nvSpPr>
        <p:spPr>
          <a:xfrm>
            <a:off x="5189841" y="3161014"/>
            <a:ext cx="3486429" cy="16506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28575" cap="flat"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Subtitle 6">
            <a:extLst>
              <a:ext uri="{FF2B5EF4-FFF2-40B4-BE49-F238E27FC236}">
                <a16:creationId xmlns:a16="http://schemas.microsoft.com/office/drawing/2014/main" id="{94A46B48-FD9D-D731-62CF-E63546649816}"/>
              </a:ext>
            </a:extLst>
          </p:cNvPr>
          <p:cNvSpPr txBox="1">
            <a:spLocks/>
          </p:cNvSpPr>
          <p:nvPr/>
        </p:nvSpPr>
        <p:spPr>
          <a:xfrm>
            <a:off x="5688727" y="3830781"/>
            <a:ext cx="2345711" cy="95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400" b="0" i="0" u="none" strike="noStrike" cap="none">
                <a:solidFill>
                  <a:srgbClr val="FFFFFF"/>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r>
              <a:rPr lang="en-US" dirty="0"/>
              <a:t>46.01.104.025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9"/>
          <p:cNvSpPr txBox="1">
            <a:spLocks noGrp="1"/>
          </p:cNvSpPr>
          <p:nvPr>
            <p:ph type="title"/>
          </p:nvPr>
        </p:nvSpPr>
        <p:spPr>
          <a:xfrm>
            <a:off x="2997165" y="2328836"/>
            <a:ext cx="2978973" cy="10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HƯỚNG </a:t>
            </a:r>
            <a:r>
              <a:rPr lang="en"/>
              <a:t>DẪN CÀI ĐẶT (TEST)</a:t>
            </a:r>
            <a:endParaRPr dirty="0"/>
          </a:p>
        </p:txBody>
      </p:sp>
      <p:sp>
        <p:nvSpPr>
          <p:cNvPr id="743" name="Google Shape;743;p49"/>
          <p:cNvSpPr txBox="1">
            <a:spLocks noGrp="1"/>
          </p:cNvSpPr>
          <p:nvPr>
            <p:ph type="title" idx="2"/>
          </p:nvPr>
        </p:nvSpPr>
        <p:spPr>
          <a:xfrm>
            <a:off x="3398247" y="1196154"/>
            <a:ext cx="2346300" cy="12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grpSp>
        <p:nvGrpSpPr>
          <p:cNvPr id="744" name="Google Shape;744;p49"/>
          <p:cNvGrpSpPr/>
          <p:nvPr/>
        </p:nvGrpSpPr>
        <p:grpSpPr>
          <a:xfrm>
            <a:off x="2875403" y="444227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a:off x="2841628" y="550009"/>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6444746" y="2415655"/>
            <a:ext cx="884042" cy="312191"/>
            <a:chOff x="4856845" y="3700725"/>
            <a:chExt cx="326275" cy="115225"/>
          </a:xfrm>
        </p:grpSpPr>
        <p:sp>
          <p:nvSpPr>
            <p:cNvPr id="757" name="Google Shape;757;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9"/>
          <p:cNvGrpSpPr/>
          <p:nvPr/>
        </p:nvGrpSpPr>
        <p:grpSpPr>
          <a:xfrm flipH="1">
            <a:off x="1815212" y="2415655"/>
            <a:ext cx="884042" cy="312191"/>
            <a:chOff x="4856845" y="3700725"/>
            <a:chExt cx="326275" cy="115225"/>
          </a:xfrm>
        </p:grpSpPr>
        <p:sp>
          <p:nvSpPr>
            <p:cNvPr id="762" name="Google Shape;762;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49"/>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776359" y="4241519"/>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57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6" name="Google Shape;376;p38"/>
          <p:cNvGrpSpPr/>
          <p:nvPr/>
        </p:nvGrpSpPr>
        <p:grpSpPr>
          <a:xfrm>
            <a:off x="718902" y="583459"/>
            <a:ext cx="7721311"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38"/>
          <p:cNvSpPr txBox="1">
            <a:spLocks noGrp="1"/>
          </p:cNvSpPr>
          <p:nvPr>
            <p:ph type="subTitle" idx="1"/>
          </p:nvPr>
        </p:nvSpPr>
        <p:spPr>
          <a:xfrm>
            <a:off x="608916" y="1514507"/>
            <a:ext cx="6266403" cy="2442900"/>
          </a:xfrm>
          <a:prstGeom prst="rect">
            <a:avLst/>
          </a:prstGeom>
        </p:spPr>
        <p:txBody>
          <a:bodyPr spcFirstLastPara="1" wrap="square" lIns="91425" tIns="91425" rIns="91425" bIns="91425" anchor="ctr" anchorCtr="0">
            <a:noAutofit/>
          </a:bodyPr>
          <a:lstStyle/>
          <a:p>
            <a:pPr marL="0" indent="0" algn="just">
              <a:lnSpc>
                <a:spcPct val="150000"/>
              </a:lnSpc>
              <a:spcBef>
                <a:spcPts val="600"/>
              </a:spcBef>
              <a:spcAft>
                <a:spcPts val="600"/>
              </a:spcAft>
            </a:pPr>
            <a:r>
              <a:rPr lang="en-US" sz="1600" kern="100" dirty="0" err="1">
                <a:effectLst/>
                <a:latin typeface="Roboto" panose="02000000000000000000" pitchFamily="2" charset="0"/>
                <a:ea typeface="Roboto" panose="02000000000000000000" pitchFamily="2" charset="0"/>
                <a:cs typeface="Roboto" panose="02000000000000000000" pitchFamily="2" charset="0"/>
              </a:rPr>
              <a:t>Trước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hết</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cài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đặt</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a:effectLst/>
                <a:latin typeface="Roboto" panose="02000000000000000000" pitchFamily="2" charset="0"/>
                <a:ea typeface="Roboto" panose="02000000000000000000" pitchFamily="2" charset="0"/>
                <a:cs typeface="Roboto" panose="02000000000000000000" pitchFamily="2" charset="0"/>
              </a:rPr>
              <a:t>Composer (</a:t>
            </a:r>
            <a:r>
              <a:rPr lang="en-US" sz="1600" b="1" u="sng" kern="100" dirty="0">
                <a:solidFill>
                  <a:srgbClr val="0563C1"/>
                </a:solidFill>
                <a:effectLst/>
                <a:latin typeface="Roboto" panose="02000000000000000000" pitchFamily="2" charset="0"/>
                <a:ea typeface="Roboto" panose="02000000000000000000" pitchFamily="2" charset="0"/>
                <a:cs typeface="Roboto" panose="02000000000000000000" pitchFamily="2" charset="0"/>
                <a:hlinkClick r:id="rId3"/>
              </a:rPr>
              <a:t>https://</a:t>
            </a:r>
            <a:r>
              <a:rPr lang="en-US" sz="1600" b="1" u="sng" kern="100" dirty="0" err="1">
                <a:solidFill>
                  <a:srgbClr val="0563C1"/>
                </a:solidFill>
                <a:effectLst/>
                <a:latin typeface="Roboto" panose="02000000000000000000" pitchFamily="2" charset="0"/>
                <a:ea typeface="Roboto" panose="02000000000000000000" pitchFamily="2" charset="0"/>
                <a:cs typeface="Roboto" panose="02000000000000000000" pitchFamily="2" charset="0"/>
                <a:hlinkClick r:id="rId3"/>
              </a:rPr>
              <a:t>getcomposer.org</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và</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XAMPP</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đi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chung</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với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phiên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bản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a:effectLst/>
                <a:latin typeface="Roboto" panose="02000000000000000000" pitchFamily="2" charset="0"/>
                <a:ea typeface="Roboto" panose="02000000000000000000" pitchFamily="2" charset="0"/>
                <a:cs typeface="Roboto" panose="02000000000000000000" pitchFamily="2" charset="0"/>
              </a:rPr>
              <a:t>PHP 8.2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tối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thiểu</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vì</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dự</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án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sử</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dụng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a:effectLst/>
                <a:latin typeface="Roboto" panose="02000000000000000000" pitchFamily="2" charset="0"/>
                <a:ea typeface="Roboto" panose="02000000000000000000" pitchFamily="2" charset="0"/>
                <a:cs typeface="Roboto" panose="02000000000000000000" pitchFamily="2" charset="0"/>
              </a:rPr>
              <a:t>Laravel 10 </a:t>
            </a:r>
            <a:r>
              <a:rPr lang="en-US" sz="1600" b="1" kern="100" dirty="0" err="1">
                <a:effectLst/>
                <a:latin typeface="Roboto" panose="02000000000000000000" pitchFamily="2" charset="0"/>
                <a:ea typeface="Roboto" panose="02000000000000000000" pitchFamily="2" charset="0"/>
                <a:cs typeface="Roboto" panose="02000000000000000000" pitchFamily="2" charset="0"/>
              </a:rPr>
              <a:t>phải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chung</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với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bản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a:effectLst/>
                <a:latin typeface="Roboto" panose="02000000000000000000" pitchFamily="2" charset="0"/>
                <a:ea typeface="Roboto" panose="02000000000000000000" pitchFamily="2" charset="0"/>
                <a:cs typeface="Roboto" panose="02000000000000000000" pitchFamily="2" charset="0"/>
              </a:rPr>
              <a:t>PHP 8.2.</a:t>
            </a:r>
            <a:r>
              <a:rPr lang="en-US" sz="1600" b="1" kern="100" dirty="0" err="1">
                <a:effectLst/>
                <a:latin typeface="Roboto" panose="02000000000000000000" pitchFamily="2" charset="0"/>
                <a:ea typeface="Roboto" panose="02000000000000000000" pitchFamily="2" charset="0"/>
                <a:cs typeface="Roboto" panose="02000000000000000000" pitchFamily="2" charset="0"/>
              </a:rPr>
              <a:t>x</a:t>
            </a:r>
            <a:r>
              <a:rPr lang="en-US" sz="1600" kern="100" dirty="0">
                <a:effectLst/>
                <a:latin typeface="Roboto" panose="02000000000000000000" pitchFamily="2" charset="0"/>
                <a:ea typeface="Roboto" panose="02000000000000000000" pitchFamily="2" charset="0"/>
                <a:cs typeface="Roboto" panose="02000000000000000000" pitchFamily="2" charset="0"/>
              </a:rPr>
              <a:t>)</a:t>
            </a:r>
          </a:p>
          <a:p>
            <a:pPr marL="0" indent="0" algn="just">
              <a:lnSpc>
                <a:spcPct val="150000"/>
              </a:lnSpc>
              <a:spcBef>
                <a:spcPts val="600"/>
              </a:spcBef>
              <a:spcAft>
                <a:spcPts val="600"/>
              </a:spcAft>
            </a:pPr>
            <a:r>
              <a:rPr lang="en-US" sz="1600" kern="100" dirty="0" err="1">
                <a:effectLst/>
                <a:latin typeface="Roboto" panose="02000000000000000000" pitchFamily="2" charset="0"/>
                <a:ea typeface="Roboto" panose="02000000000000000000" pitchFamily="2" charset="0"/>
                <a:cs typeface="Roboto" panose="02000000000000000000" pitchFamily="2" charset="0"/>
              </a:rPr>
              <a:t>Khởi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động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XAMPP</a:t>
            </a:r>
            <a:r>
              <a:rPr lang="en-US" sz="1600" kern="100" dirty="0">
                <a:effectLst/>
                <a:latin typeface="Roboto" panose="02000000000000000000" pitchFamily="2" charset="0"/>
                <a:ea typeface="Roboto" panose="02000000000000000000" pitchFamily="2" charset="0"/>
                <a:cs typeface="Roboto" panose="02000000000000000000" pitchFamily="2" charset="0"/>
              </a:rPr>
              <a:t> Control Panel </a:t>
            </a:r>
            <a:r>
              <a:rPr lang="en-US" sz="1600" kern="100" dirty="0" err="1">
                <a:effectLst/>
                <a:latin typeface="Roboto" panose="02000000000000000000" pitchFamily="2" charset="0"/>
                <a:ea typeface="Roboto" panose="02000000000000000000" pitchFamily="2" charset="0"/>
                <a:cs typeface="Roboto" panose="02000000000000000000" pitchFamily="2" charset="0"/>
              </a:rPr>
              <a:t>với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quyền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quản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trị</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hệ</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điều</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hành</a:t>
            </a:r>
            <a:r>
              <a:rPr lang="en-US" sz="1600" kern="100" dirty="0">
                <a:effectLst/>
                <a:latin typeface="Roboto" panose="02000000000000000000" pitchFamily="2" charset="0"/>
                <a:ea typeface="Roboto" panose="02000000000000000000" pitchFamily="2" charset="0"/>
                <a:cs typeface="Roboto" panose="02000000000000000000" pitchFamily="2" charset="0"/>
              </a:rPr>
              <a:t> (Run as administrator): </a:t>
            </a:r>
            <a:r>
              <a:rPr lang="en-US" sz="1600" kern="100" dirty="0" err="1">
                <a:effectLst/>
                <a:latin typeface="Roboto" panose="02000000000000000000" pitchFamily="2" charset="0"/>
                <a:ea typeface="Roboto" panose="02000000000000000000" pitchFamily="2" charset="0"/>
                <a:cs typeface="Roboto" panose="02000000000000000000" pitchFamily="2" charset="0"/>
              </a:rPr>
              <a:t>chạy</a:t>
            </a:r>
            <a:r>
              <a:rPr lang="en-US" sz="1600" kern="100" dirty="0">
                <a:effectLst/>
                <a:latin typeface="Roboto" panose="02000000000000000000" pitchFamily="2" charset="0"/>
                <a:ea typeface="Roboto" panose="02000000000000000000" pitchFamily="2" charset="0"/>
                <a:cs typeface="Roboto" panose="02000000000000000000" pitchFamily="2" charset="0"/>
              </a:rPr>
              <a:t> 2 </a:t>
            </a:r>
            <a:r>
              <a:rPr lang="en-US" sz="1600" kern="100" dirty="0" err="1">
                <a:effectLst/>
                <a:latin typeface="Roboto" panose="02000000000000000000" pitchFamily="2" charset="0"/>
                <a:ea typeface="Roboto" panose="02000000000000000000" pitchFamily="2" charset="0"/>
                <a:cs typeface="Roboto" panose="02000000000000000000" pitchFamily="2" charset="0"/>
              </a:rPr>
              <a:t>dịch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vụ</a:t>
            </a:r>
            <a:r>
              <a:rPr lang="en-US" sz="1600" b="1" kern="100" dirty="0">
                <a:effectLst/>
                <a:latin typeface="Roboto" panose="02000000000000000000" pitchFamily="2" charset="0"/>
                <a:ea typeface="Roboto" panose="02000000000000000000" pitchFamily="2" charset="0"/>
                <a:cs typeface="Roboto" panose="02000000000000000000" pitchFamily="2" charset="0"/>
              </a:rPr>
              <a:t>: Apache </a:t>
            </a:r>
            <a:r>
              <a:rPr lang="en-US" sz="1600" b="1" kern="100" dirty="0" err="1">
                <a:effectLst/>
                <a:latin typeface="Roboto" panose="02000000000000000000" pitchFamily="2" charset="0"/>
                <a:ea typeface="Roboto" panose="02000000000000000000" pitchFamily="2" charset="0"/>
                <a:cs typeface="Roboto" panose="02000000000000000000" pitchFamily="2" charset="0"/>
              </a:rPr>
              <a:t>và</a:t>
            </a:r>
            <a:r>
              <a:rPr lang="en-US" sz="1600" b="1" kern="100" dirty="0">
                <a:effectLst/>
                <a:latin typeface="Roboto" panose="02000000000000000000" pitchFamily="2" charset="0"/>
                <a:ea typeface="Roboto" panose="02000000000000000000" pitchFamily="2" charset="0"/>
                <a:cs typeface="Roboto" panose="02000000000000000000" pitchFamily="2" charset="0"/>
              </a:rPr>
              <a:t> MySQL.</a:t>
            </a:r>
          </a:p>
          <a:p>
            <a:pPr marL="0" indent="0" algn="just">
              <a:lnSpc>
                <a:spcPct val="150000"/>
              </a:lnSpc>
              <a:spcBef>
                <a:spcPts val="600"/>
              </a:spcBef>
              <a:spcAft>
                <a:spcPts val="600"/>
              </a:spcAft>
            </a:pPr>
            <a:r>
              <a:rPr lang="en-US" sz="1600" b="1" kern="100" dirty="0">
                <a:effectLst/>
                <a:latin typeface="Roboto" panose="02000000000000000000" pitchFamily="2" charset="0"/>
                <a:ea typeface="Roboto" panose="02000000000000000000" pitchFamily="2" charset="0"/>
                <a:cs typeface="Roboto" panose="02000000000000000000" pitchFamily="2" charset="0"/>
              </a:rPr>
              <a:t>Git clone </a:t>
            </a:r>
            <a:r>
              <a:rPr lang="en-US" sz="1600" b="1" kern="100" dirty="0" err="1">
                <a:effectLst/>
                <a:latin typeface="Roboto" panose="02000000000000000000" pitchFamily="2" charset="0"/>
                <a:ea typeface="Roboto" panose="02000000000000000000" pitchFamily="2" charset="0"/>
                <a:cs typeface="Roboto" panose="02000000000000000000" pitchFamily="2" charset="0"/>
              </a:rPr>
              <a:t>mã</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nguồn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về</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đúng</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thư</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mục</a:t>
            </a:r>
            <a:r>
              <a:rPr lang="en-US" sz="1600" b="1" kern="100" dirty="0">
                <a:effectLst/>
                <a:latin typeface="Roboto" panose="02000000000000000000" pitchFamily="2" charset="0"/>
                <a:ea typeface="Roboto" panose="02000000000000000000" pitchFamily="2" charset="0"/>
                <a:cs typeface="Roboto" panose="02000000000000000000" pitchFamily="2" charset="0"/>
              </a:rPr>
              <a:t> C:\</a:t>
            </a:r>
            <a:r>
              <a:rPr lang="en-US" sz="1600" b="1" kern="100" dirty="0" err="1">
                <a:effectLst/>
                <a:latin typeface="Roboto" panose="02000000000000000000" pitchFamily="2" charset="0"/>
                <a:ea typeface="Roboto" panose="02000000000000000000" pitchFamily="2" charset="0"/>
                <a:cs typeface="Roboto" panose="02000000000000000000" pitchFamily="2" charset="0"/>
              </a:rPr>
              <a:t>xampp</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r>
              <a:rPr lang="en-US" sz="1600" b="1" kern="100" dirty="0" err="1">
                <a:effectLst/>
                <a:latin typeface="Roboto" panose="02000000000000000000" pitchFamily="2" charset="0"/>
                <a:ea typeface="Roboto" panose="02000000000000000000" pitchFamily="2" charset="0"/>
                <a:cs typeface="Roboto" panose="02000000000000000000" pitchFamily="2" charset="0"/>
              </a:rPr>
              <a:t>htdocs</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a:effectLst/>
                <a:latin typeface="Roboto" panose="02000000000000000000" pitchFamily="2" charset="0"/>
                <a:ea typeface="Roboto" panose="02000000000000000000" pitchFamily="2" charset="0"/>
                <a:cs typeface="Roboto" panose="02000000000000000000" pitchFamily="2" charset="0"/>
              </a:rPr>
              <a:t>(</a:t>
            </a:r>
            <a:r>
              <a:rPr lang="en-US" sz="1600" kern="100" dirty="0" err="1">
                <a:effectLst/>
                <a:latin typeface="Roboto" panose="02000000000000000000" pitchFamily="2" charset="0"/>
                <a:ea typeface="Roboto" panose="02000000000000000000" pitchFamily="2" charset="0"/>
                <a:cs typeface="Roboto" panose="02000000000000000000" pitchFamily="2" charset="0"/>
              </a:rPr>
              <a:t>thư</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mục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chứa</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mã</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nguồn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vận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hành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của</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XAMPP</a:t>
            </a:r>
            <a:r>
              <a:rPr lang="en-US" sz="1600" kern="100" dirty="0">
                <a:effectLst/>
                <a:latin typeface="Roboto" panose="02000000000000000000" pitchFamily="2" charset="0"/>
                <a:ea typeface="Roboto" panose="02000000000000000000" pitchFamily="2" charset="0"/>
                <a:cs typeface="Roboto" panose="02000000000000000000" pitchFamily="2" charset="0"/>
              </a:rPr>
              <a:t>)</a:t>
            </a:r>
          </a:p>
          <a:p>
            <a:pPr marL="0" lvl="0" indent="0" algn="just" rtl="0">
              <a:spcBef>
                <a:spcPts val="0"/>
              </a:spcBef>
              <a:spcAft>
                <a:spcPts val="1600"/>
              </a:spcAft>
              <a:buNone/>
            </a:pPr>
            <a:endParaRPr sz="1600"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70D111F8-3B95-4BD1-CEEE-431C1A55FD76}"/>
              </a:ext>
            </a:extLst>
          </p:cNvPr>
          <p:cNvSpPr txBox="1"/>
          <p:nvPr/>
        </p:nvSpPr>
        <p:spPr>
          <a:xfrm>
            <a:off x="3988157" y="4207098"/>
            <a:ext cx="4885387" cy="523220"/>
          </a:xfrm>
          <a:prstGeom prst="rect">
            <a:avLst/>
          </a:prstGeom>
          <a:noFill/>
        </p:spPr>
        <p:txBody>
          <a:bodyPr wrap="square" rtlCol="0">
            <a:spAutoFit/>
          </a:bodyPr>
          <a:lstStyle/>
          <a:p>
            <a:r>
              <a:rPr lang="en-US">
                <a:solidFill>
                  <a:schemeClr val="tx1"/>
                </a:solidFill>
              </a:rPr>
              <a:t>Mã nguồn dự án: </a:t>
            </a:r>
            <a:r>
              <a:rPr lang="en-US" i="1">
                <a:solidFill>
                  <a:schemeClr val="tx1"/>
                </a:solidFill>
                <a:hlinkClick r:id="rId4"/>
              </a:rPr>
              <a:t>https://github.com/TrHgTung/ShopBanHangLaravel</a:t>
            </a:r>
            <a:endParaRPr lang="en-US" i="1">
              <a:solidFill>
                <a:schemeClr val="tx1"/>
              </a:solidFill>
            </a:endParaRPr>
          </a:p>
        </p:txBody>
      </p:sp>
    </p:spTree>
    <p:extLst>
      <p:ext uri="{BB962C8B-B14F-4D97-AF65-F5344CB8AC3E}">
        <p14:creationId xmlns:p14="http://schemas.microsoft.com/office/powerpoint/2010/main" val="4181296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402" name="Google Shape;402;p38"/>
          <p:cNvSpPr txBox="1">
            <a:spLocks noGrp="1"/>
          </p:cNvSpPr>
          <p:nvPr>
            <p:ph type="subTitle" idx="1"/>
          </p:nvPr>
        </p:nvSpPr>
        <p:spPr>
          <a:xfrm>
            <a:off x="989907" y="1600179"/>
            <a:ext cx="7245520" cy="2442900"/>
          </a:xfrm>
          <a:prstGeom prst="rect">
            <a:avLst/>
          </a:prstGeom>
        </p:spPr>
        <p:txBody>
          <a:bodyPr spcFirstLastPara="1" wrap="square" lIns="91425" tIns="91425" rIns="91425" bIns="91425" anchor="ctr" anchorCtr="0">
            <a:noAutofit/>
          </a:bodyPr>
          <a:lstStyle/>
          <a:p>
            <a:pPr marL="114300" indent="12700" algn="l">
              <a:lnSpc>
                <a:spcPct val="150000"/>
              </a:lnSpc>
              <a:spcBef>
                <a:spcPts val="600"/>
              </a:spcBef>
              <a:spcAft>
                <a:spcPts val="600"/>
              </a:spcAft>
            </a:pPr>
            <a:r>
              <a:rPr lang="en-US" sz="1600" kern="100" dirty="0" err="1">
                <a:effectLst/>
                <a:latin typeface="Roboto" panose="02000000000000000000" pitchFamily="2" charset="0"/>
                <a:ea typeface="Roboto" panose="02000000000000000000" pitchFamily="2" charset="0"/>
                <a:cs typeface="Roboto" panose="02000000000000000000" pitchFamily="2" charset="0"/>
              </a:rPr>
              <a:t>Mở</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cửa</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sổ</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dòng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lệnh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tại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vị</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trí</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thư</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mục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của</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mã</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nguồn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a:effectLst/>
                <a:latin typeface="Roboto" panose="02000000000000000000" pitchFamily="2" charset="0"/>
                <a:ea typeface="Roboto" panose="02000000000000000000" pitchFamily="2" charset="0"/>
                <a:cs typeface="Roboto" panose="02000000000000000000" pitchFamily="2" charset="0"/>
              </a:rPr>
              <a:t>C:\</a:t>
            </a:r>
            <a:r>
              <a:rPr lang="en-US" sz="1600" b="1" kern="100" dirty="0" err="1">
                <a:effectLst/>
                <a:latin typeface="Roboto" panose="02000000000000000000" pitchFamily="2" charset="0"/>
                <a:ea typeface="Roboto" panose="02000000000000000000" pitchFamily="2" charset="0"/>
                <a:cs typeface="Roboto" panose="02000000000000000000" pitchFamily="2" charset="0"/>
              </a:rPr>
              <a:t>xampp</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r>
              <a:rPr lang="en-US" sz="1600" b="1" kern="100" dirty="0" err="1">
                <a:effectLst/>
                <a:latin typeface="Roboto" panose="02000000000000000000" pitchFamily="2" charset="0"/>
                <a:ea typeface="Roboto" panose="02000000000000000000" pitchFamily="2" charset="0"/>
                <a:cs typeface="Roboto" panose="02000000000000000000" pitchFamily="2" charset="0"/>
              </a:rPr>
              <a:t>htdocs</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r>
              <a:rPr lang="en-US" sz="1600" b="1" kern="100" dirty="0" err="1">
                <a:effectLst/>
                <a:latin typeface="Roboto" panose="02000000000000000000" pitchFamily="2" charset="0"/>
                <a:ea typeface="Roboto" panose="02000000000000000000" pitchFamily="2" charset="0"/>
                <a:cs typeface="Roboto" panose="02000000000000000000" pitchFamily="2" charset="0"/>
              </a:rPr>
              <a:t>ShopBanHangLarave</a:t>
            </a:r>
            <a:r>
              <a:rPr lang="en-US" sz="1600" kern="100" dirty="0" err="1">
                <a:effectLst/>
                <a:latin typeface="Roboto" panose="02000000000000000000" pitchFamily="2" charset="0"/>
                <a:ea typeface="Roboto" panose="02000000000000000000" pitchFamily="2" charset="0"/>
                <a:cs typeface="Roboto" panose="02000000000000000000" pitchFamily="2" charset="0"/>
              </a:rPr>
              <a:t>l</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và</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thực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hiện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lần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lượt</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các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bước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nhỏ</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sau</a:t>
            </a:r>
            <a:r>
              <a:rPr lang="en-US" sz="1600" kern="100" dirty="0">
                <a:effectLst/>
                <a:latin typeface="Roboto" panose="02000000000000000000" pitchFamily="2" charset="0"/>
                <a:ea typeface="Roboto" panose="02000000000000000000" pitchFamily="2" charset="0"/>
                <a:cs typeface="Roboto" panose="02000000000000000000" pitchFamily="2" charset="0"/>
              </a:rPr>
              <a:t>:</a:t>
            </a:r>
          </a:p>
          <a:p>
            <a:pPr marL="285750" lvl="0" indent="-171450" algn="just">
              <a:lnSpc>
                <a:spcPct val="150000"/>
              </a:lnSpc>
              <a:spcBef>
                <a:spcPts val="600"/>
              </a:spcBef>
              <a:buFont typeface="Arial" panose="020B0604020202020204" pitchFamily="34" charset="0"/>
              <a:buChar char="•"/>
            </a:pPr>
            <a:r>
              <a:rPr lang="en-US" sz="1600" kern="100" dirty="0" err="1">
                <a:effectLst/>
                <a:latin typeface="Roboto" panose="02000000000000000000" pitchFamily="2" charset="0"/>
                <a:ea typeface="Roboto" panose="02000000000000000000" pitchFamily="2" charset="0"/>
                <a:cs typeface="Roboto" panose="02000000000000000000" pitchFamily="2" charset="0"/>
              </a:rPr>
              <a:t>Thứ</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nhất</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Nhập</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lệnh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cập</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nhật</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các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gói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thư</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viện</a:t>
            </a:r>
            <a:r>
              <a:rPr lang="en-US" sz="1600" kern="100" dirty="0">
                <a:effectLst/>
                <a:latin typeface="Roboto" panose="02000000000000000000" pitchFamily="2" charset="0"/>
                <a:ea typeface="Roboto" panose="02000000000000000000" pitchFamily="2" charset="0"/>
                <a:cs typeface="Roboto" panose="02000000000000000000" pitchFamily="2" charset="0"/>
              </a:rPr>
              <a:t> Laravel </a:t>
            </a:r>
            <a:r>
              <a:rPr lang="en-US" sz="1600" kern="100" dirty="0" err="1">
                <a:effectLst/>
                <a:latin typeface="Roboto" panose="02000000000000000000" pitchFamily="2" charset="0"/>
                <a:ea typeface="Roboto" panose="02000000000000000000" pitchFamily="2" charset="0"/>
                <a:cs typeface="Roboto" panose="02000000000000000000" pitchFamily="2" charset="0"/>
              </a:rPr>
              <a:t>vào</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cửa</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sổ</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dòng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lệnh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a:effectLst/>
                <a:latin typeface="Roboto" panose="02000000000000000000" pitchFamily="2" charset="0"/>
                <a:ea typeface="Roboto" panose="02000000000000000000" pitchFamily="2" charset="0"/>
                <a:cs typeface="Roboto" panose="02000000000000000000" pitchFamily="2" charset="0"/>
              </a:rPr>
              <a:t>composer update</a:t>
            </a:r>
            <a:r>
              <a:rPr lang="en-US" sz="1600" kern="100" dirty="0">
                <a:effectLst/>
                <a:latin typeface="Roboto" panose="02000000000000000000" pitchFamily="2" charset="0"/>
                <a:ea typeface="Roboto" panose="02000000000000000000" pitchFamily="2" charset="0"/>
                <a:cs typeface="Roboto" panose="02000000000000000000" pitchFamily="2" charset="0"/>
              </a:rPr>
              <a:t>`</a:t>
            </a:r>
          </a:p>
          <a:p>
            <a:pPr marL="285750" lvl="0" indent="-171450" algn="just">
              <a:lnSpc>
                <a:spcPct val="150000"/>
              </a:lnSpc>
              <a:buFont typeface="Arial" panose="020B0604020202020204" pitchFamily="34" charset="0"/>
              <a:buChar char="•"/>
            </a:pPr>
            <a:r>
              <a:rPr lang="en-US" sz="1600" kern="100" dirty="0">
                <a:effectLst/>
                <a:latin typeface="Roboto" panose="02000000000000000000" pitchFamily="2" charset="0"/>
                <a:ea typeface="Roboto" panose="02000000000000000000" pitchFamily="2" charset="0"/>
                <a:cs typeface="Roboto" panose="02000000000000000000" pitchFamily="2" charset="0"/>
              </a:rPr>
              <a:t>Quay </a:t>
            </a:r>
            <a:r>
              <a:rPr lang="en-US" sz="1600" kern="100" dirty="0" err="1">
                <a:effectLst/>
                <a:latin typeface="Roboto" panose="02000000000000000000" pitchFamily="2" charset="0"/>
                <a:ea typeface="Roboto" panose="02000000000000000000" pitchFamily="2" charset="0"/>
                <a:cs typeface="Roboto" panose="02000000000000000000" pitchFamily="2" charset="0"/>
              </a:rPr>
              <a:t>lại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trình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duyệt</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thư</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mục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sao</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chép</a:t>
            </a:r>
            <a:r>
              <a:rPr lang="en-US" sz="1600" b="1" kern="100" dirty="0">
                <a:effectLst/>
                <a:latin typeface="Roboto" panose="02000000000000000000" pitchFamily="2" charset="0"/>
                <a:ea typeface="Roboto" panose="02000000000000000000" pitchFamily="2" charset="0"/>
                <a:cs typeface="Roboto" panose="02000000000000000000" pitchFamily="2" charset="0"/>
              </a:rPr>
              <a:t> file .</a:t>
            </a:r>
            <a:r>
              <a:rPr lang="en-US" sz="1600" b="1" kern="100" dirty="0" err="1">
                <a:effectLst/>
                <a:latin typeface="Roboto" panose="02000000000000000000" pitchFamily="2" charset="0"/>
                <a:ea typeface="Roboto" panose="02000000000000000000" pitchFamily="2" charset="0"/>
                <a:cs typeface="Roboto" panose="02000000000000000000" pitchFamily="2" charset="0"/>
              </a:rPr>
              <a:t>env.example</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và</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dán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thành</a:t>
            </a:r>
            <a:r>
              <a:rPr lang="en-US" sz="1600" b="1" kern="100" dirty="0">
                <a:effectLst/>
                <a:latin typeface="Roboto" panose="02000000000000000000" pitchFamily="2" charset="0"/>
                <a:ea typeface="Roboto" panose="02000000000000000000" pitchFamily="2" charset="0"/>
                <a:cs typeface="Roboto" panose="02000000000000000000" pitchFamily="2" charset="0"/>
              </a:rPr>
              <a:t> 1 file </a:t>
            </a:r>
            <a:r>
              <a:rPr lang="en-US" sz="1600" b="1" kern="100" dirty="0" err="1">
                <a:effectLst/>
                <a:latin typeface="Roboto" panose="02000000000000000000" pitchFamily="2" charset="0"/>
                <a:ea typeface="Roboto" panose="02000000000000000000" pitchFamily="2" charset="0"/>
                <a:cs typeface="Roboto" panose="02000000000000000000" pitchFamily="2" charset="0"/>
              </a:rPr>
              <a:t>mới</a:t>
            </a:r>
            <a:r>
              <a:rPr lang="en-US" sz="1600" b="1" kern="100" dirty="0">
                <a:effectLst/>
                <a:latin typeface="Roboto" panose="02000000000000000000" pitchFamily="2" charset="0"/>
                <a:ea typeface="Roboto" panose="02000000000000000000" pitchFamily="2" charset="0"/>
                <a:cs typeface="Roboto" panose="02000000000000000000" pitchFamily="2" charset="0"/>
              </a:rPr>
              <a:t> (ban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đầu</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có</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tên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i="1" kern="100" dirty="0">
                <a:effectLst/>
                <a:latin typeface="Roboto" panose="02000000000000000000" pitchFamily="2" charset="0"/>
                <a:ea typeface="Roboto" panose="02000000000000000000" pitchFamily="2" charset="0"/>
                <a:cs typeface="Roboto" panose="02000000000000000000" pitchFamily="2" charset="0"/>
              </a:rPr>
              <a:t>.</a:t>
            </a:r>
            <a:r>
              <a:rPr lang="en-US" sz="1600" b="1" i="1" kern="100" dirty="0" err="1">
                <a:effectLst/>
                <a:latin typeface="Roboto" panose="02000000000000000000" pitchFamily="2" charset="0"/>
                <a:ea typeface="Roboto" panose="02000000000000000000" pitchFamily="2" charset="0"/>
                <a:cs typeface="Roboto" panose="02000000000000000000" pitchFamily="2" charset="0"/>
              </a:rPr>
              <a:t>env.example</a:t>
            </a:r>
            <a:r>
              <a:rPr lang="en-US" sz="1600" b="1" i="1" kern="100" dirty="0">
                <a:effectLst/>
                <a:latin typeface="Roboto" panose="02000000000000000000" pitchFamily="2" charset="0"/>
                <a:ea typeface="Roboto" panose="02000000000000000000" pitchFamily="2" charset="0"/>
                <a:cs typeface="Roboto" panose="02000000000000000000" pitchFamily="2" charset="0"/>
              </a:rPr>
              <a:t> - Copy</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và</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đổi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tên</a:t>
            </a:r>
            <a:r>
              <a:rPr lang="en-US" sz="1600" b="1" kern="100" dirty="0">
                <a:effectLst/>
                <a:latin typeface="Roboto" panose="02000000000000000000" pitchFamily="2" charset="0"/>
                <a:ea typeface="Roboto" panose="02000000000000000000" pitchFamily="2" charset="0"/>
                <a:cs typeface="Roboto" panose="02000000000000000000" pitchFamily="2" charset="0"/>
              </a:rPr>
              <a:t> file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đã</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dán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thành</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i="1" kern="100" dirty="0">
                <a:effectLst/>
                <a:latin typeface="Roboto" panose="02000000000000000000" pitchFamily="2" charset="0"/>
                <a:ea typeface="Roboto" panose="02000000000000000000" pitchFamily="2" charset="0"/>
                <a:cs typeface="Roboto" panose="02000000000000000000" pitchFamily="2" charset="0"/>
              </a:rPr>
              <a:t>`.env</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p>
          <a:p>
            <a:pPr marL="285750" lvl="0" indent="-171450" algn="l">
              <a:lnSpc>
                <a:spcPct val="150000"/>
              </a:lnSpc>
              <a:spcAft>
                <a:spcPts val="600"/>
              </a:spcAft>
              <a:buFont typeface="Arial" panose="020B0604020202020204" pitchFamily="34" charset="0"/>
              <a:buChar char="•"/>
            </a:pPr>
            <a:r>
              <a:rPr lang="en-US" sz="1600" kern="100" dirty="0">
                <a:effectLst/>
                <a:latin typeface="Roboto" panose="02000000000000000000" pitchFamily="2" charset="0"/>
                <a:ea typeface="Roboto" panose="02000000000000000000" pitchFamily="2" charset="0"/>
                <a:cs typeface="Roboto" panose="02000000000000000000" pitchFamily="2" charset="0"/>
              </a:rPr>
              <a:t>Sau </a:t>
            </a:r>
            <a:r>
              <a:rPr lang="en-US" sz="1600" kern="100" dirty="0" err="1">
                <a:effectLst/>
                <a:latin typeface="Roboto" panose="02000000000000000000" pitchFamily="2" charset="0"/>
                <a:ea typeface="Roboto" panose="02000000000000000000" pitchFamily="2" charset="0"/>
                <a:cs typeface="Roboto" panose="02000000000000000000" pitchFamily="2" charset="0"/>
              </a:rPr>
              <a:t>đó</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thay</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đổi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các</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giá</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trị</a:t>
            </a:r>
            <a:r>
              <a:rPr lang="en-US" sz="1600" b="1" kern="100" dirty="0">
                <a:effectLst/>
                <a:latin typeface="Roboto" panose="02000000000000000000" pitchFamily="2" charset="0"/>
                <a:ea typeface="Roboto" panose="02000000000000000000" pitchFamily="2" charset="0"/>
                <a:cs typeface="Roboto" panose="02000000000000000000" pitchFamily="2" charset="0"/>
              </a:rPr>
              <a:t> ở </a:t>
            </a:r>
            <a:r>
              <a:rPr lang="en-US" sz="1600" b="1" kern="100" dirty="0" err="1">
                <a:effectLst/>
                <a:latin typeface="Roboto" panose="02000000000000000000" pitchFamily="2" charset="0"/>
                <a:ea typeface="Roboto" panose="02000000000000000000" pitchFamily="2" charset="0"/>
                <a:cs typeface="Roboto" panose="02000000000000000000" pitchFamily="2" charset="0"/>
              </a:rPr>
              <a:t>dòng</a:t>
            </a:r>
            <a:r>
              <a:rPr lang="en-US" sz="1600" b="1" kern="100" dirty="0">
                <a:effectLst/>
                <a:latin typeface="Roboto" panose="02000000000000000000" pitchFamily="2" charset="0"/>
                <a:ea typeface="Roboto" panose="02000000000000000000" pitchFamily="2" charset="0"/>
                <a:cs typeface="Roboto" panose="02000000000000000000" pitchFamily="2" charset="0"/>
              </a:rPr>
              <a:t> 14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của</a:t>
            </a:r>
            <a:r>
              <a:rPr lang="en-US" sz="1600" b="1" kern="100" dirty="0">
                <a:effectLst/>
                <a:latin typeface="Roboto" panose="02000000000000000000" pitchFamily="2" charset="0"/>
                <a:ea typeface="Roboto" panose="02000000000000000000" pitchFamily="2" charset="0"/>
                <a:cs typeface="Roboto" panose="02000000000000000000" pitchFamily="2" charset="0"/>
              </a:rPr>
              <a:t> file </a:t>
            </a:r>
            <a:r>
              <a:rPr lang="en-US" sz="1600" b="1" i="1" kern="100" dirty="0">
                <a:effectLst/>
                <a:latin typeface="Roboto" panose="02000000000000000000" pitchFamily="2" charset="0"/>
                <a:ea typeface="Roboto" panose="02000000000000000000" pitchFamily="2" charset="0"/>
                <a:cs typeface="Roboto" panose="02000000000000000000" pitchFamily="2" charset="0"/>
              </a:rPr>
              <a:t>.env</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tức</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sửa</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thành</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DB_DATABASE</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r>
              <a:rPr lang="en-US" sz="1600" b="1" kern="100" dirty="0" err="1">
                <a:effectLst/>
                <a:latin typeface="Roboto" panose="02000000000000000000" pitchFamily="2" charset="0"/>
                <a:ea typeface="Roboto" panose="02000000000000000000" pitchFamily="2" charset="0"/>
                <a:cs typeface="Roboto" panose="02000000000000000000" pitchFamily="2" charset="0"/>
              </a:rPr>
              <a:t>ecommercelaravel</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khi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đổi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giống</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vậy</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thì</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ứng</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dụng</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sẽ</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nhận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cơ</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sở</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dữ</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liệu</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có</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tên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là</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i="1" kern="100" dirty="0" err="1">
                <a:effectLst/>
                <a:latin typeface="Roboto" panose="02000000000000000000" pitchFamily="2" charset="0"/>
                <a:ea typeface="Roboto" panose="02000000000000000000" pitchFamily="2" charset="0"/>
                <a:cs typeface="Roboto" panose="02000000000000000000" pitchFamily="2" charset="0"/>
              </a:rPr>
              <a:t>ecommercelaravel</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p>
          <a:p>
            <a:pPr marL="114300" lvl="0" indent="12700" algn="ctr" rtl="0">
              <a:spcBef>
                <a:spcPts val="0"/>
              </a:spcBef>
              <a:spcAft>
                <a:spcPts val="1600"/>
              </a:spcAft>
              <a:buNone/>
            </a:pPr>
            <a:endParaRPr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51097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402" name="Google Shape;402;p38"/>
          <p:cNvSpPr txBox="1">
            <a:spLocks noGrp="1"/>
          </p:cNvSpPr>
          <p:nvPr>
            <p:ph type="subTitle" idx="1"/>
          </p:nvPr>
        </p:nvSpPr>
        <p:spPr>
          <a:xfrm>
            <a:off x="256387" y="1539737"/>
            <a:ext cx="8631225" cy="2442900"/>
          </a:xfrm>
          <a:prstGeom prst="rect">
            <a:avLst/>
          </a:prstGeom>
        </p:spPr>
        <p:txBody>
          <a:bodyPr spcFirstLastPara="1" wrap="square" lIns="91425" tIns="91425" rIns="91425" bIns="91425" anchor="ctr" anchorCtr="0">
            <a:noAutofit/>
          </a:bodyPr>
          <a:lstStyle/>
          <a:p>
            <a:pPr marL="114300" indent="12700" algn="just">
              <a:lnSpc>
                <a:spcPct val="150000"/>
              </a:lnSpc>
              <a:spcBef>
                <a:spcPts val="600"/>
              </a:spcBef>
              <a:spcAft>
                <a:spcPts val="600"/>
              </a:spcAft>
            </a:pPr>
            <a:r>
              <a:rPr lang="en-US" sz="1600" kern="100" dirty="0">
                <a:effectLst/>
                <a:latin typeface="Roboto" panose="02000000000000000000" pitchFamily="2" charset="0"/>
                <a:ea typeface="Roboto" panose="02000000000000000000" pitchFamily="2" charset="0"/>
                <a:cs typeface="Roboto" panose="02000000000000000000" pitchFamily="2" charset="0"/>
              </a:rPr>
              <a:t>Quay </a:t>
            </a:r>
            <a:r>
              <a:rPr lang="en-US" sz="1600" kern="100" dirty="0" err="1">
                <a:effectLst/>
                <a:latin typeface="Roboto" panose="02000000000000000000" pitchFamily="2" charset="0"/>
                <a:ea typeface="Roboto" panose="02000000000000000000" pitchFamily="2" charset="0"/>
                <a:cs typeface="Roboto" panose="02000000000000000000" pitchFamily="2" charset="0"/>
              </a:rPr>
              <a:t>lại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cửa</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sổ</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dòng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lệnh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Tạo</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một</a:t>
            </a:r>
            <a:r>
              <a:rPr lang="en-US" sz="1600" kern="100" dirty="0">
                <a:effectLst/>
                <a:latin typeface="Roboto" panose="02000000000000000000" pitchFamily="2" charset="0"/>
                <a:ea typeface="Roboto" panose="02000000000000000000" pitchFamily="2" charset="0"/>
                <a:cs typeface="Roboto" panose="02000000000000000000" pitchFamily="2" charset="0"/>
              </a:rPr>
              <a:t> key </a:t>
            </a:r>
            <a:r>
              <a:rPr lang="en-US" sz="1600" kern="100" dirty="0" err="1">
                <a:effectLst/>
                <a:latin typeface="Roboto" panose="02000000000000000000" pitchFamily="2" charset="0"/>
                <a:ea typeface="Roboto" panose="02000000000000000000" pitchFamily="2" charset="0"/>
                <a:cs typeface="Roboto" panose="02000000000000000000" pitchFamily="2" charset="0"/>
              </a:rPr>
              <a:t>truy</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cập</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ứng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dụng</a:t>
            </a:r>
            <a:r>
              <a:rPr lang="en-US" sz="1600" kern="100" dirty="0">
                <a:effectLst/>
                <a:latin typeface="Roboto" panose="02000000000000000000" pitchFamily="2" charset="0"/>
                <a:ea typeface="Roboto" panose="02000000000000000000" pitchFamily="2" charset="0"/>
                <a:cs typeface="Roboto" panose="02000000000000000000" pitchFamily="2" charset="0"/>
              </a:rPr>
              <a:t> Laravel </a:t>
            </a:r>
            <a:r>
              <a:rPr lang="en-US" sz="1600" kern="100" dirty="0" err="1">
                <a:effectLst/>
                <a:latin typeface="Roboto" panose="02000000000000000000" pitchFamily="2" charset="0"/>
                <a:ea typeface="Roboto" panose="02000000000000000000" pitchFamily="2" charset="0"/>
                <a:cs typeface="Roboto" panose="02000000000000000000" pitchFamily="2" charset="0"/>
              </a:rPr>
              <a:t>mới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bằng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câu</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lệnh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php</a:t>
            </a:r>
            <a:r>
              <a:rPr lang="en-US" sz="1600" b="1" kern="100" dirty="0">
                <a:effectLst/>
                <a:latin typeface="Roboto" panose="02000000000000000000" pitchFamily="2" charset="0"/>
                <a:ea typeface="Roboto" panose="02000000000000000000" pitchFamily="2" charset="0"/>
                <a:cs typeface="Roboto" panose="02000000000000000000" pitchFamily="2" charset="0"/>
              </a:rPr>
              <a:t> artisan </a:t>
            </a:r>
            <a:r>
              <a:rPr lang="en-US" sz="1600" b="1" kern="100" dirty="0" err="1">
                <a:effectLst/>
                <a:latin typeface="Roboto" panose="02000000000000000000" pitchFamily="2" charset="0"/>
                <a:ea typeface="Roboto" panose="02000000000000000000" pitchFamily="2" charset="0"/>
                <a:cs typeface="Roboto" panose="02000000000000000000" pitchFamily="2" charset="0"/>
              </a:rPr>
              <a:t>key:generate</a:t>
            </a:r>
            <a:r>
              <a:rPr lang="en-US" sz="1600" kern="100" dirty="0">
                <a:effectLst/>
                <a:latin typeface="Roboto" panose="02000000000000000000" pitchFamily="2" charset="0"/>
                <a:ea typeface="Roboto" panose="02000000000000000000" pitchFamily="2" charset="0"/>
                <a:cs typeface="Roboto" panose="02000000000000000000" pitchFamily="2" charset="0"/>
              </a:rPr>
              <a:t>`</a:t>
            </a:r>
          </a:p>
          <a:p>
            <a:pPr marL="114300" indent="12700" algn="just">
              <a:lnSpc>
                <a:spcPct val="150000"/>
              </a:lnSpc>
              <a:spcBef>
                <a:spcPts val="600"/>
              </a:spcBef>
              <a:spcAft>
                <a:spcPts val="600"/>
              </a:spcAft>
            </a:pPr>
            <a:r>
              <a:rPr lang="en-US" sz="1600" kern="100" dirty="0" err="1">
                <a:effectLst/>
                <a:latin typeface="Roboto" panose="02000000000000000000" pitchFamily="2" charset="0"/>
                <a:ea typeface="Roboto" panose="02000000000000000000" pitchFamily="2" charset="0"/>
                <a:cs typeface="Roboto" panose="02000000000000000000" pitchFamily="2" charset="0"/>
              </a:rPr>
              <a:t>Mặc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định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mã</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nguồn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chạy</a:t>
            </a:r>
            <a:r>
              <a:rPr lang="en-US" sz="1600" kern="100" dirty="0">
                <a:effectLst/>
                <a:latin typeface="Roboto" panose="02000000000000000000" pitchFamily="2" charset="0"/>
                <a:ea typeface="Roboto" panose="02000000000000000000" pitchFamily="2" charset="0"/>
                <a:cs typeface="Roboto" panose="02000000000000000000" pitchFamily="2" charset="0"/>
              </a:rPr>
              <a:t> ở `</a:t>
            </a:r>
            <a:r>
              <a:rPr lang="en-US" sz="1600" b="1" kern="100" dirty="0" err="1">
                <a:effectLst/>
                <a:latin typeface="Roboto" panose="02000000000000000000" pitchFamily="2" charset="0"/>
                <a:ea typeface="Roboto" panose="02000000000000000000" pitchFamily="2" charset="0"/>
                <a:cs typeface="Roboto" panose="02000000000000000000" pitchFamily="2" charset="0"/>
              </a:rPr>
              <a:t>localhost:80</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r>
              <a:rPr lang="en-US" sz="1600" b="1" kern="100" dirty="0" err="1">
                <a:effectLst/>
                <a:latin typeface="Roboto" panose="02000000000000000000" pitchFamily="2" charset="0"/>
                <a:ea typeface="Roboto" panose="02000000000000000000" pitchFamily="2" charset="0"/>
                <a:cs typeface="Roboto" panose="02000000000000000000" pitchFamily="2" charset="0"/>
              </a:rPr>
              <a:t>ShopBanHangLaravel</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trong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trình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duyệt</a:t>
            </a:r>
            <a:r>
              <a:rPr lang="en-US" sz="1600" kern="100" dirty="0">
                <a:effectLst/>
                <a:latin typeface="Roboto" panose="02000000000000000000" pitchFamily="2" charset="0"/>
                <a:ea typeface="Roboto" panose="02000000000000000000" pitchFamily="2" charset="0"/>
                <a:cs typeface="Roboto" panose="02000000000000000000" pitchFamily="2" charset="0"/>
              </a:rPr>
              <a:t>)</a:t>
            </a:r>
          </a:p>
          <a:p>
            <a:pPr marL="114300" indent="12700" algn="just">
              <a:lnSpc>
                <a:spcPct val="150000"/>
              </a:lnSpc>
              <a:spcBef>
                <a:spcPts val="600"/>
              </a:spcBef>
              <a:spcAft>
                <a:spcPts val="600"/>
              </a:spcAft>
            </a:pPr>
            <a:r>
              <a:rPr lang="en-US" sz="1600" kern="100" dirty="0" err="1">
                <a:effectLst/>
                <a:latin typeface="Roboto" panose="02000000000000000000" pitchFamily="2" charset="0"/>
                <a:ea typeface="Roboto" panose="02000000000000000000" pitchFamily="2" charset="0"/>
                <a:cs typeface="Roboto" panose="02000000000000000000" pitchFamily="2" charset="0"/>
              </a:rPr>
              <a:t>Khởi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tạo</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cơ</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sở</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dữ</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liệu</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Vào</a:t>
            </a:r>
            <a:r>
              <a:rPr lang="en-US" sz="1600" b="1" kern="100" dirty="0">
                <a:effectLst/>
                <a:latin typeface="Roboto" panose="02000000000000000000" pitchFamily="2" charset="0"/>
                <a:ea typeface="Roboto" panose="02000000000000000000" pitchFamily="2" charset="0"/>
                <a:cs typeface="Roboto" panose="02000000000000000000" pitchFamily="2" charset="0"/>
              </a:rPr>
              <a:t> MySQL (`</a:t>
            </a:r>
            <a:r>
              <a:rPr lang="en-US" sz="1600" b="1" kern="100" dirty="0" err="1">
                <a:effectLst/>
                <a:latin typeface="Roboto" panose="02000000000000000000" pitchFamily="2" charset="0"/>
                <a:ea typeface="Roboto" panose="02000000000000000000" pitchFamily="2" charset="0"/>
                <a:cs typeface="Roboto" panose="02000000000000000000" pitchFamily="2" charset="0"/>
              </a:rPr>
              <a:t>localhost:80</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r>
              <a:rPr lang="en-US" sz="1600" b="1" kern="100" dirty="0" err="1">
                <a:effectLst/>
                <a:latin typeface="Roboto" panose="02000000000000000000" pitchFamily="2" charset="0"/>
                <a:ea typeface="Roboto" panose="02000000000000000000" pitchFamily="2" charset="0"/>
                <a:cs typeface="Roboto" panose="02000000000000000000" pitchFamily="2" charset="0"/>
              </a:rPr>
              <a:t>PHPMyAdmin</a:t>
            </a:r>
            <a:r>
              <a:rPr lang="en-US" sz="1600" b="1" kern="100" dirty="0">
                <a:effectLst/>
                <a:latin typeface="Roboto" panose="02000000000000000000" pitchFamily="2" charset="0"/>
                <a:ea typeface="Roboto" panose="02000000000000000000" pitchFamily="2" charset="0"/>
                <a:cs typeface="Roboto" panose="02000000000000000000" pitchFamily="2" charset="0"/>
              </a:rPr>
              <a:t>`) --&gt;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Tạo</a:t>
            </a:r>
            <a:r>
              <a:rPr lang="en-US" sz="1600" b="1" kern="100" dirty="0">
                <a:effectLst/>
                <a:latin typeface="Roboto" panose="02000000000000000000" pitchFamily="2" charset="0"/>
                <a:ea typeface="Roboto" panose="02000000000000000000" pitchFamily="2" charset="0"/>
                <a:cs typeface="Roboto" panose="02000000000000000000" pitchFamily="2" charset="0"/>
              </a:rPr>
              <a:t> 1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CSDL</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tên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i="1" kern="100" dirty="0" err="1">
                <a:effectLst/>
                <a:latin typeface="Roboto" panose="02000000000000000000" pitchFamily="2" charset="0"/>
                <a:ea typeface="Roboto" panose="02000000000000000000" pitchFamily="2" charset="0"/>
                <a:cs typeface="Roboto" panose="02000000000000000000" pitchFamily="2" charset="0"/>
              </a:rPr>
              <a:t>ecommercelaravel</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trong</a:t>
            </a:r>
            <a:r>
              <a:rPr lang="en-US" sz="1600" b="1" kern="100" dirty="0">
                <a:effectLst/>
                <a:latin typeface="Roboto" panose="02000000000000000000" pitchFamily="2" charset="0"/>
                <a:ea typeface="Roboto" panose="02000000000000000000" pitchFamily="2" charset="0"/>
                <a:cs typeface="Roboto" panose="02000000000000000000" pitchFamily="2" charset="0"/>
              </a:rPr>
              <a:t> MySQL </a:t>
            </a:r>
            <a:r>
              <a:rPr lang="en-US" sz="1600" kern="100" dirty="0">
                <a:effectLst/>
                <a:latin typeface="Roboto" panose="02000000000000000000" pitchFamily="2" charset="0"/>
                <a:ea typeface="Roboto" panose="02000000000000000000" pitchFamily="2" charset="0"/>
                <a:cs typeface="Roboto" panose="02000000000000000000" pitchFamily="2" charset="0"/>
              </a:rPr>
              <a:t>(</a:t>
            </a:r>
            <a:r>
              <a:rPr lang="en-US" sz="1600" kern="100" dirty="0" err="1">
                <a:effectLst/>
                <a:latin typeface="Roboto" panose="02000000000000000000" pitchFamily="2" charset="0"/>
                <a:ea typeface="Roboto" panose="02000000000000000000" pitchFamily="2" charset="0"/>
                <a:cs typeface="Roboto" panose="02000000000000000000" pitchFamily="2" charset="0"/>
              </a:rPr>
              <a:t>có</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thể</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dùng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bất</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kỳ</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cái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tên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nào</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để</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đặt</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cho</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CSDL</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miễn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tên</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CSDL</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trong</a:t>
            </a:r>
            <a:r>
              <a:rPr lang="en-US" sz="1600" b="1" kern="100" dirty="0">
                <a:effectLst/>
                <a:latin typeface="Roboto" panose="02000000000000000000" pitchFamily="2" charset="0"/>
                <a:ea typeface="Roboto" panose="02000000000000000000" pitchFamily="2" charset="0"/>
                <a:cs typeface="Roboto" panose="02000000000000000000" pitchFamily="2" charset="0"/>
              </a:rPr>
              <a:t> MySQL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trùng</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với</a:t>
            </a:r>
            <a:r>
              <a:rPr lang="en-US" sz="1600" b="1" kern="100" dirty="0">
                <a:effectLst/>
                <a:latin typeface="Roboto" panose="02000000000000000000" pitchFamily="2" charset="0"/>
                <a:ea typeface="Roboto" panose="02000000000000000000" pitchFamily="2" charset="0"/>
                <a:cs typeface="Roboto" panose="02000000000000000000" pitchFamily="2" charset="0"/>
              </a:rPr>
              <a:t> config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trong</a:t>
            </a:r>
            <a:r>
              <a:rPr lang="en-US" sz="1600" b="1" kern="100" dirty="0">
                <a:effectLst/>
                <a:latin typeface="Roboto" panose="02000000000000000000" pitchFamily="2" charset="0"/>
                <a:ea typeface="Roboto" panose="02000000000000000000" pitchFamily="2" charset="0"/>
                <a:cs typeface="Roboto" panose="02000000000000000000" pitchFamily="2" charset="0"/>
              </a:rPr>
              <a:t> file .</a:t>
            </a:r>
            <a:r>
              <a:rPr lang="en-US" sz="1600" b="1" i="1" kern="100" dirty="0">
                <a:effectLst/>
                <a:latin typeface="Roboto" panose="02000000000000000000" pitchFamily="2" charset="0"/>
                <a:ea typeface="Roboto" panose="02000000000000000000" pitchFamily="2" charset="0"/>
                <a:cs typeface="Roboto" panose="02000000000000000000" pitchFamily="2" charset="0"/>
              </a:rPr>
              <a:t>env</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khi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nãy</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mới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thay</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đổi</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giá</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trị</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DB_DATABASE</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p>
          <a:p>
            <a:pPr marL="114300" indent="12700" algn="l">
              <a:lnSpc>
                <a:spcPct val="150000"/>
              </a:lnSpc>
              <a:spcBef>
                <a:spcPts val="600"/>
              </a:spcBef>
              <a:spcAft>
                <a:spcPts val="600"/>
              </a:spcAft>
            </a:pPr>
            <a:r>
              <a:rPr lang="en-US" sz="1600" kern="100" dirty="0">
                <a:effectLst/>
                <a:latin typeface="Roboto" panose="02000000000000000000" pitchFamily="2" charset="0"/>
                <a:ea typeface="Roboto" panose="02000000000000000000" pitchFamily="2" charset="0"/>
                <a:cs typeface="Roboto" panose="02000000000000000000" pitchFamily="2" charset="0"/>
              </a:rPr>
              <a:t>Quay </a:t>
            </a:r>
            <a:r>
              <a:rPr lang="en-US" sz="1600" kern="100" dirty="0" err="1">
                <a:effectLst/>
                <a:latin typeface="Roboto" panose="02000000000000000000" pitchFamily="2" charset="0"/>
                <a:ea typeface="Roboto" panose="02000000000000000000" pitchFamily="2" charset="0"/>
                <a:cs typeface="Roboto" panose="02000000000000000000" pitchFamily="2" charset="0"/>
              </a:rPr>
              <a:t>lại</a:t>
            </a:r>
            <a:r>
              <a:rPr lang="en-US" sz="1600" kern="100" dirty="0">
                <a:effectLst/>
                <a:latin typeface="Roboto" panose="02000000000000000000" pitchFamily="2" charset="0"/>
                <a:ea typeface="Roboto" panose="02000000000000000000" pitchFamily="2" charset="0"/>
                <a:cs typeface="Roboto" panose="02000000000000000000" pitchFamily="2" charset="0"/>
              </a:rPr>
              <a:t> MySQL (`</a:t>
            </a:r>
            <a:r>
              <a:rPr lang="en-US" sz="1600" b="1" kern="100" dirty="0" err="1">
                <a:effectLst/>
                <a:latin typeface="Roboto" panose="02000000000000000000" pitchFamily="2" charset="0"/>
                <a:ea typeface="Roboto" panose="02000000000000000000" pitchFamily="2" charset="0"/>
                <a:cs typeface="Roboto" panose="02000000000000000000" pitchFamily="2" charset="0"/>
              </a:rPr>
              <a:t>localhost:80</a:t>
            </a:r>
            <a:r>
              <a:rPr lang="en-US" sz="1600" b="1" kern="100" dirty="0">
                <a:effectLst/>
                <a:latin typeface="Roboto" panose="02000000000000000000" pitchFamily="2" charset="0"/>
                <a:ea typeface="Roboto" panose="02000000000000000000" pitchFamily="2" charset="0"/>
                <a:cs typeface="Roboto" panose="02000000000000000000" pitchFamily="2" charset="0"/>
              </a:rPr>
              <a:t>/</a:t>
            </a:r>
            <a:r>
              <a:rPr lang="en-US" sz="1600" b="1" kern="100" dirty="0" err="1">
                <a:effectLst/>
                <a:latin typeface="Roboto" panose="02000000000000000000" pitchFamily="2" charset="0"/>
                <a:ea typeface="Roboto" panose="02000000000000000000" pitchFamily="2" charset="0"/>
                <a:cs typeface="Roboto" panose="02000000000000000000" pitchFamily="2" charset="0"/>
              </a:rPr>
              <a:t>PHPMyAdmin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nhập</a:t>
            </a:r>
            <a:r>
              <a:rPr lang="en-US" sz="1600" kern="100" dirty="0">
                <a:effectLst/>
                <a:latin typeface="Roboto" panose="02000000000000000000" pitchFamily="2" charset="0"/>
                <a:ea typeface="Roboto" panose="02000000000000000000" pitchFamily="2" charset="0"/>
                <a:cs typeface="Roboto" panose="02000000000000000000" pitchFamily="2" charset="0"/>
              </a:rPr>
              <a:t> file "</a:t>
            </a:r>
            <a:r>
              <a:rPr lang="en-US" sz="1600" b="1" i="1" kern="100" dirty="0" err="1">
                <a:effectLst/>
                <a:latin typeface="Roboto" panose="02000000000000000000" pitchFamily="2" charset="0"/>
                <a:ea typeface="Roboto" panose="02000000000000000000" pitchFamily="2" charset="0"/>
                <a:cs typeface="Roboto" panose="02000000000000000000" pitchFamily="2" charset="0"/>
              </a:rPr>
              <a:t>ecommercelaravel_LASTGOOD_Dec20.sql</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đã</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được</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sao</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lưu</a:t>
            </a:r>
            <a:r>
              <a:rPr lang="en-US" sz="1600" b="1" kern="100" dirty="0">
                <a:effectLst/>
                <a:latin typeface="Roboto" panose="02000000000000000000" pitchFamily="2" charset="0"/>
                <a:ea typeface="Roboto" panose="02000000000000000000" pitchFamily="2" charset="0"/>
                <a:cs typeface="Roboto" panose="02000000000000000000" pitchFamily="2" charset="0"/>
              </a:rPr>
              <a:t>, file </a:t>
            </a:r>
            <a:r>
              <a:rPr lang="en-US" sz="1600" b="1" kern="100" dirty="0" err="1">
                <a:effectLst/>
                <a:latin typeface="Roboto" panose="02000000000000000000" pitchFamily="2" charset="0"/>
                <a:ea typeface="Roboto" panose="02000000000000000000" pitchFamily="2" charset="0"/>
                <a:cs typeface="Roboto" panose="02000000000000000000" pitchFamily="2" charset="0"/>
              </a:rPr>
              <a:t>này</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nằm</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trong</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thư</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kern="100" dirty="0" err="1">
                <a:effectLst/>
                <a:latin typeface="Roboto" panose="02000000000000000000" pitchFamily="2" charset="0"/>
                <a:ea typeface="Roboto" panose="02000000000000000000" pitchFamily="2" charset="0"/>
                <a:cs typeface="Roboto" panose="02000000000000000000" pitchFamily="2" charset="0"/>
              </a:rPr>
              <a:t>mục</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b="1" i="1" kern="100" dirty="0" err="1">
                <a:effectLst/>
                <a:latin typeface="Roboto" panose="02000000000000000000" pitchFamily="2" charset="0"/>
                <a:ea typeface="Roboto" panose="02000000000000000000" pitchFamily="2" charset="0"/>
                <a:cs typeface="Roboto" panose="02000000000000000000" pitchFamily="2" charset="0"/>
              </a:rPr>
              <a:t>db_backup</a:t>
            </a:r>
            <a:r>
              <a:rPr lang="en-US" sz="1600" b="1" i="1" kern="100" dirty="0">
                <a:effectLst/>
                <a:latin typeface="Roboto" panose="02000000000000000000" pitchFamily="2" charset="0"/>
                <a:ea typeface="Roboto" panose="02000000000000000000" pitchFamily="2" charset="0"/>
                <a:cs typeface="Roboto" panose="02000000000000000000" pitchFamily="2" charset="0"/>
              </a:rPr>
              <a:t>/</a:t>
            </a:r>
            <a:r>
              <a:rPr lang="en-US" sz="1600" b="1" i="1" kern="100" dirty="0" err="1">
                <a:effectLst/>
                <a:latin typeface="Roboto" panose="02000000000000000000" pitchFamily="2" charset="0"/>
                <a:ea typeface="Roboto" panose="02000000000000000000" pitchFamily="2" charset="0"/>
                <a:cs typeface="Roboto" panose="02000000000000000000" pitchFamily="2" charset="0"/>
              </a:rPr>
              <a:t>ecommercelaravel_LASTGOOD_Dec20.sql</a:t>
            </a:r>
            <a:r>
              <a:rPr lang="en-US" sz="1600" b="1"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của</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mã</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nguồn</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dùng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để</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khôi</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phục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nhanh</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các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cấu</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trúc</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bảng</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của</a:t>
            </a:r>
            <a:r>
              <a:rPr lang="en-US" sz="1600" kern="100" dirty="0">
                <a:effectLst/>
                <a:latin typeface="Roboto" panose="02000000000000000000" pitchFamily="2" charset="0"/>
                <a:ea typeface="Roboto" panose="02000000000000000000" pitchFamily="2" charset="0"/>
                <a:cs typeface="Roboto" panose="02000000000000000000" pitchFamily="2" charset="0"/>
              </a:rPr>
              <a:t> </a:t>
            </a:r>
            <a:r>
              <a:rPr lang="en-US" sz="1600" kern="100" dirty="0" err="1">
                <a:effectLst/>
                <a:latin typeface="Roboto" panose="02000000000000000000" pitchFamily="2" charset="0"/>
                <a:ea typeface="Roboto" panose="02000000000000000000" pitchFamily="2" charset="0"/>
                <a:cs typeface="Roboto" panose="02000000000000000000" pitchFamily="2" charset="0"/>
              </a:rPr>
              <a:t>CSDL</a:t>
            </a:r>
            <a:r>
              <a:rPr lang="en-US" sz="1600" kern="100" dirty="0">
                <a:effectLst/>
                <a:latin typeface="Roboto" panose="02000000000000000000" pitchFamily="2" charset="0"/>
                <a:ea typeface="Roboto" panose="02000000000000000000" pitchFamily="2" charset="0"/>
                <a:cs typeface="Roboto" panose="02000000000000000000" pitchFamily="2" charset="0"/>
              </a:rPr>
              <a:t>.</a:t>
            </a:r>
          </a:p>
          <a:p>
            <a:pPr marL="114300" indent="12700" algn="just">
              <a:lnSpc>
                <a:spcPct val="150000"/>
              </a:lnSpc>
              <a:spcBef>
                <a:spcPts val="600"/>
              </a:spcBef>
              <a:spcAft>
                <a:spcPts val="600"/>
              </a:spcAft>
            </a:pPr>
            <a:r>
              <a:rPr lang="en-US" sz="1600" b="1" kern="100">
                <a:effectLst/>
                <a:latin typeface="Roboto" panose="02000000000000000000" pitchFamily="2" charset="0"/>
                <a:ea typeface="Roboto" panose="02000000000000000000" pitchFamily="2" charset="0"/>
                <a:cs typeface="Roboto" panose="02000000000000000000" pitchFamily="2" charset="0"/>
              </a:rPr>
              <a:t> </a:t>
            </a:r>
            <a:endParaRPr lang="en-US" sz="1600" b="1" kern="10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79741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9"/>
          <p:cNvSpPr txBox="1">
            <a:spLocks noGrp="1"/>
          </p:cNvSpPr>
          <p:nvPr>
            <p:ph type="title"/>
          </p:nvPr>
        </p:nvSpPr>
        <p:spPr>
          <a:xfrm>
            <a:off x="2997165" y="2328836"/>
            <a:ext cx="2978973" cy="10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HƯỚNG DẪN SỬ DỤNG</a:t>
            </a:r>
            <a:br>
              <a:rPr lang="en"/>
            </a:br>
            <a:r>
              <a:rPr lang="en"/>
              <a:t>(DEMO)</a:t>
            </a:r>
            <a:endParaRPr dirty="0"/>
          </a:p>
        </p:txBody>
      </p:sp>
      <p:sp>
        <p:nvSpPr>
          <p:cNvPr id="743" name="Google Shape;743;p49"/>
          <p:cNvSpPr txBox="1">
            <a:spLocks noGrp="1"/>
          </p:cNvSpPr>
          <p:nvPr>
            <p:ph type="title" idx="2"/>
          </p:nvPr>
        </p:nvSpPr>
        <p:spPr>
          <a:xfrm>
            <a:off x="3398247" y="1196154"/>
            <a:ext cx="2346300" cy="12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dirty="0"/>
          </a:p>
        </p:txBody>
      </p:sp>
      <p:grpSp>
        <p:nvGrpSpPr>
          <p:cNvPr id="744" name="Google Shape;744;p49"/>
          <p:cNvGrpSpPr/>
          <p:nvPr/>
        </p:nvGrpSpPr>
        <p:grpSpPr>
          <a:xfrm>
            <a:off x="2875403" y="444227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a:off x="2841628" y="550009"/>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6444746" y="2415655"/>
            <a:ext cx="884042" cy="312191"/>
            <a:chOff x="4856845" y="3700725"/>
            <a:chExt cx="326275" cy="115225"/>
          </a:xfrm>
        </p:grpSpPr>
        <p:sp>
          <p:nvSpPr>
            <p:cNvPr id="757" name="Google Shape;757;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9"/>
          <p:cNvGrpSpPr/>
          <p:nvPr/>
        </p:nvGrpSpPr>
        <p:grpSpPr>
          <a:xfrm flipH="1">
            <a:off x="1815212" y="2415655"/>
            <a:ext cx="884042" cy="312191"/>
            <a:chOff x="4856845" y="3700725"/>
            <a:chExt cx="326275" cy="115225"/>
          </a:xfrm>
        </p:grpSpPr>
        <p:sp>
          <p:nvSpPr>
            <p:cNvPr id="762" name="Google Shape;762;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49"/>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776359" y="4241519"/>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968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title"/>
          </p:nvPr>
        </p:nvSpPr>
        <p:spPr>
          <a:xfrm>
            <a:off x="2245198" y="2691282"/>
            <a:ext cx="4794590" cy="526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5000" dirty="0"/>
              <a:t>CẢM ƠN THẦY VÀ CÁC BẠN ĐÃ LẮNG NGHE !</a:t>
            </a:r>
            <a:endParaRPr sz="5000" dirty="0">
              <a:solidFill>
                <a:srgbClr val="FFFFFF"/>
              </a:solidFill>
            </a:endParaRPr>
          </a:p>
        </p:txBody>
      </p:sp>
      <p:grpSp>
        <p:nvGrpSpPr>
          <p:cNvPr id="446" name="Google Shape;446;p40"/>
          <p:cNvGrpSpPr/>
          <p:nvPr/>
        </p:nvGrpSpPr>
        <p:grpSpPr>
          <a:xfrm>
            <a:off x="7576615" y="2410709"/>
            <a:ext cx="794512" cy="280573"/>
            <a:chOff x="4856845" y="3700725"/>
            <a:chExt cx="326275" cy="115225"/>
          </a:xfrm>
        </p:grpSpPr>
        <p:sp>
          <p:nvSpPr>
            <p:cNvPr id="447" name="Google Shape;447;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0"/>
          <p:cNvGrpSpPr/>
          <p:nvPr/>
        </p:nvGrpSpPr>
        <p:grpSpPr>
          <a:xfrm flipH="1">
            <a:off x="983814" y="2431463"/>
            <a:ext cx="794512" cy="280573"/>
            <a:chOff x="4856845" y="3700725"/>
            <a:chExt cx="326275" cy="115225"/>
          </a:xfrm>
        </p:grpSpPr>
        <p:sp>
          <p:nvSpPr>
            <p:cNvPr id="452" name="Google Shape;452;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p:nvPr/>
        </p:nvSpPr>
        <p:spPr>
          <a:xfrm>
            <a:off x="3078802" y="1648869"/>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5176333" y="1648869"/>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7215262" y="1648869"/>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949627" y="1648869"/>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802547" y="1501719"/>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931650" y="1501719"/>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5029183" y="1501719"/>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7068108" y="1501719"/>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2503119" y="365242"/>
            <a:ext cx="4510489" cy="52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NỘI DUNG TRÌNH BÀY</a:t>
            </a:r>
            <a:endParaRPr dirty="0"/>
          </a:p>
        </p:txBody>
      </p:sp>
      <p:sp>
        <p:nvSpPr>
          <p:cNvPr id="285" name="Google Shape;285;p34"/>
          <p:cNvSpPr txBox="1">
            <a:spLocks noGrp="1"/>
          </p:cNvSpPr>
          <p:nvPr>
            <p:ph type="subTitle" idx="1"/>
          </p:nvPr>
        </p:nvSpPr>
        <p:spPr>
          <a:xfrm>
            <a:off x="725376" y="2980123"/>
            <a:ext cx="1467300"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GIỚI THIỆU ĐỒ ÁN</a:t>
            </a:r>
            <a:endParaRPr dirty="0"/>
          </a:p>
        </p:txBody>
      </p:sp>
      <p:sp>
        <p:nvSpPr>
          <p:cNvPr id="286" name="Google Shape;286;p34"/>
          <p:cNvSpPr txBox="1">
            <a:spLocks noGrp="1"/>
          </p:cNvSpPr>
          <p:nvPr>
            <p:ph type="subTitle" idx="2"/>
          </p:nvPr>
        </p:nvSpPr>
        <p:spPr>
          <a:xfrm>
            <a:off x="2599943" y="3104996"/>
            <a:ext cx="1758249"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KHẢO SÁT CÁC TRANG WEB LIÊN QUAN</a:t>
            </a:r>
            <a:endParaRPr dirty="0"/>
          </a:p>
        </p:txBody>
      </p:sp>
      <p:sp>
        <p:nvSpPr>
          <p:cNvPr id="287" name="Google Shape;287;p34"/>
          <p:cNvSpPr txBox="1">
            <a:spLocks noGrp="1"/>
          </p:cNvSpPr>
          <p:nvPr>
            <p:ph type="subTitle" idx="3"/>
          </p:nvPr>
        </p:nvSpPr>
        <p:spPr>
          <a:xfrm>
            <a:off x="4938283" y="3022250"/>
            <a:ext cx="1467300"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MẶT HÀNG KINH DOANH</a:t>
            </a:r>
            <a:endParaRPr dirty="0"/>
          </a:p>
        </p:txBody>
      </p:sp>
      <p:sp>
        <p:nvSpPr>
          <p:cNvPr id="288" name="Google Shape;288;p34"/>
          <p:cNvSpPr txBox="1">
            <a:spLocks noGrp="1"/>
          </p:cNvSpPr>
          <p:nvPr>
            <p:ph type="subTitle" idx="4"/>
          </p:nvPr>
        </p:nvSpPr>
        <p:spPr>
          <a:xfrm>
            <a:off x="6781746" y="3022250"/>
            <a:ext cx="1896261"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CÁC </a:t>
            </a:r>
            <a:r>
              <a:rPr lang="en"/>
              <a:t>CHỨC NĂNG</a:t>
            </a:r>
            <a:endParaRPr dirty="0"/>
          </a:p>
        </p:txBody>
      </p:sp>
      <p:sp>
        <p:nvSpPr>
          <p:cNvPr id="293" name="Google Shape;293;p34"/>
          <p:cNvSpPr txBox="1">
            <a:spLocks noGrp="1"/>
          </p:cNvSpPr>
          <p:nvPr>
            <p:ph type="title" idx="9"/>
          </p:nvPr>
        </p:nvSpPr>
        <p:spPr>
          <a:xfrm>
            <a:off x="1031691" y="1883900"/>
            <a:ext cx="8670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94" name="Google Shape;294;p34"/>
          <p:cNvSpPr txBox="1">
            <a:spLocks noGrp="1"/>
          </p:cNvSpPr>
          <p:nvPr>
            <p:ph type="title" idx="13"/>
          </p:nvPr>
        </p:nvSpPr>
        <p:spPr>
          <a:xfrm>
            <a:off x="3140168" y="1883900"/>
            <a:ext cx="8670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95" name="Google Shape;295;p34"/>
          <p:cNvSpPr txBox="1">
            <a:spLocks noGrp="1"/>
          </p:cNvSpPr>
          <p:nvPr>
            <p:ph type="title" idx="14"/>
          </p:nvPr>
        </p:nvSpPr>
        <p:spPr>
          <a:xfrm>
            <a:off x="5221048" y="1883900"/>
            <a:ext cx="8670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96" name="Google Shape;296;p34"/>
          <p:cNvSpPr txBox="1">
            <a:spLocks noGrp="1"/>
          </p:cNvSpPr>
          <p:nvPr>
            <p:ph type="title" idx="15"/>
          </p:nvPr>
        </p:nvSpPr>
        <p:spPr>
          <a:xfrm>
            <a:off x="7259284" y="1883900"/>
            <a:ext cx="8670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97" name="Google Shape;297;p34"/>
          <p:cNvGrpSpPr/>
          <p:nvPr/>
        </p:nvGrpSpPr>
        <p:grpSpPr>
          <a:xfrm>
            <a:off x="7645700" y="583459"/>
            <a:ext cx="794512" cy="280573"/>
            <a:chOff x="4856845" y="3700725"/>
            <a:chExt cx="326275" cy="115225"/>
          </a:xfrm>
        </p:grpSpPr>
        <p:sp>
          <p:nvSpPr>
            <p:cNvPr id="298" name="Google Shape;298;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4"/>
          <p:cNvGrpSpPr/>
          <p:nvPr/>
        </p:nvGrpSpPr>
        <p:grpSpPr>
          <a:xfrm flipH="1">
            <a:off x="718902" y="583459"/>
            <a:ext cx="794512" cy="280573"/>
            <a:chOff x="4856845" y="3700725"/>
            <a:chExt cx="326275" cy="115225"/>
          </a:xfrm>
        </p:grpSpPr>
        <p:sp>
          <p:nvSpPr>
            <p:cNvPr id="303" name="Google Shape;303;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34"/>
          <p:cNvSpPr/>
          <p:nvPr/>
        </p:nvSpPr>
        <p:spPr>
          <a:xfrm>
            <a:off x="2774492" y="1604907"/>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5429130" y="1607253"/>
            <a:ext cx="991200" cy="991200"/>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627342" y="1457757"/>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5281976" y="1460103"/>
            <a:ext cx="1285500" cy="12855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2503120" y="365242"/>
            <a:ext cx="4564988"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NỘI DUNG TRÌNH BÀY</a:t>
            </a:r>
            <a:endParaRPr dirty="0"/>
          </a:p>
        </p:txBody>
      </p:sp>
      <p:sp>
        <p:nvSpPr>
          <p:cNvPr id="287" name="Google Shape;287;p34"/>
          <p:cNvSpPr txBox="1">
            <a:spLocks noGrp="1"/>
          </p:cNvSpPr>
          <p:nvPr>
            <p:ph type="subTitle" idx="3"/>
          </p:nvPr>
        </p:nvSpPr>
        <p:spPr>
          <a:xfrm>
            <a:off x="2519543" y="2936161"/>
            <a:ext cx="1467300"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XÂY DỰNG HỆ THỐNG</a:t>
            </a:r>
            <a:endParaRPr dirty="0"/>
          </a:p>
        </p:txBody>
      </p:sp>
      <p:sp>
        <p:nvSpPr>
          <p:cNvPr id="288" name="Google Shape;288;p34"/>
          <p:cNvSpPr txBox="1">
            <a:spLocks noGrp="1"/>
          </p:cNvSpPr>
          <p:nvPr>
            <p:ph type="subTitle" idx="4"/>
          </p:nvPr>
        </p:nvSpPr>
        <p:spPr>
          <a:xfrm>
            <a:off x="5165744" y="2938507"/>
            <a:ext cx="1467300"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HƯỚNG DẪN SỬ DỤNG</a:t>
            </a:r>
            <a:endParaRPr dirty="0"/>
          </a:p>
        </p:txBody>
      </p:sp>
      <p:sp>
        <p:nvSpPr>
          <p:cNvPr id="295" name="Google Shape;295;p34"/>
          <p:cNvSpPr txBox="1">
            <a:spLocks noGrp="1"/>
          </p:cNvSpPr>
          <p:nvPr>
            <p:ph type="title" idx="14"/>
          </p:nvPr>
        </p:nvSpPr>
        <p:spPr>
          <a:xfrm>
            <a:off x="2819207" y="1839938"/>
            <a:ext cx="8670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96" name="Google Shape;296;p34"/>
          <p:cNvSpPr txBox="1">
            <a:spLocks noGrp="1"/>
          </p:cNvSpPr>
          <p:nvPr>
            <p:ph type="title" idx="15"/>
          </p:nvPr>
        </p:nvSpPr>
        <p:spPr>
          <a:xfrm>
            <a:off x="5473152" y="1842284"/>
            <a:ext cx="8670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grpSp>
        <p:nvGrpSpPr>
          <p:cNvPr id="297" name="Google Shape;297;p34"/>
          <p:cNvGrpSpPr/>
          <p:nvPr/>
        </p:nvGrpSpPr>
        <p:grpSpPr>
          <a:xfrm>
            <a:off x="7645700" y="583459"/>
            <a:ext cx="794512" cy="280573"/>
            <a:chOff x="4856845" y="3700725"/>
            <a:chExt cx="326275" cy="115225"/>
          </a:xfrm>
        </p:grpSpPr>
        <p:sp>
          <p:nvSpPr>
            <p:cNvPr id="298" name="Google Shape;298;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4"/>
          <p:cNvGrpSpPr/>
          <p:nvPr/>
        </p:nvGrpSpPr>
        <p:grpSpPr>
          <a:xfrm flipH="1">
            <a:off x="718902" y="583459"/>
            <a:ext cx="794512" cy="280573"/>
            <a:chOff x="4856845" y="3700725"/>
            <a:chExt cx="326275" cy="115225"/>
          </a:xfrm>
        </p:grpSpPr>
        <p:sp>
          <p:nvSpPr>
            <p:cNvPr id="303" name="Google Shape;303;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4324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a:t>
            </a:r>
            <a:r>
              <a:rPr lang="en-US" dirty="0" err="1"/>
              <a:t>IỚI</a:t>
            </a:r>
            <a:r>
              <a:rPr lang="en-US" dirty="0"/>
              <a:t> </a:t>
            </a:r>
            <a:r>
              <a:rPr lang="en-US" dirty="0" err="1"/>
              <a:t>THIỆU</a:t>
            </a:r>
            <a:r>
              <a:rPr lang="en-US" dirty="0"/>
              <a:t> </a:t>
            </a:r>
            <a:r>
              <a:rPr lang="en-US" dirty="0" err="1"/>
              <a:t>ĐỒ</a:t>
            </a:r>
            <a:r>
              <a:rPr lang="en-US" dirty="0"/>
              <a:t> </a:t>
            </a:r>
            <a:r>
              <a:rPr lang="en-US" dirty="0" err="1"/>
              <a:t>ÁN</a:t>
            </a:r>
            <a:endParaRPr dirty="0"/>
          </a:p>
        </p:txBody>
      </p:sp>
      <p:sp>
        <p:nvSpPr>
          <p:cNvPr id="312" name="Google Shape;312;p35"/>
          <p:cNvSpPr txBox="1">
            <a:spLocks noGrp="1"/>
          </p:cNvSpPr>
          <p:nvPr>
            <p:ph type="title" idx="2"/>
          </p:nvPr>
        </p:nvSpPr>
        <p:spPr>
          <a:xfrm>
            <a:off x="2944894" y="1208653"/>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13" name="Google Shape;313;p35"/>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2848624" y="4442271"/>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5"/>
          <p:cNvGrpSpPr/>
          <p:nvPr/>
        </p:nvGrpSpPr>
        <p:grpSpPr>
          <a:xfrm>
            <a:off x="2848624" y="550009"/>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6883218" y="2415655"/>
            <a:ext cx="884042" cy="312191"/>
            <a:chOff x="4856845" y="3700725"/>
            <a:chExt cx="326275" cy="115225"/>
          </a:xfrm>
        </p:grpSpPr>
        <p:sp>
          <p:nvSpPr>
            <p:cNvPr id="328" name="Google Shape;328;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5"/>
          <p:cNvGrpSpPr/>
          <p:nvPr/>
        </p:nvGrpSpPr>
        <p:grpSpPr>
          <a:xfrm flipH="1">
            <a:off x="1487239" y="2415655"/>
            <a:ext cx="884042" cy="312191"/>
            <a:chOff x="4856845" y="3700725"/>
            <a:chExt cx="326275" cy="115225"/>
          </a:xfrm>
        </p:grpSpPr>
        <p:sp>
          <p:nvSpPr>
            <p:cNvPr id="333" name="Google Shape;333;p3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2" name="Picture 1">
            <a:extLst>
              <a:ext uri="{FF2B5EF4-FFF2-40B4-BE49-F238E27FC236}">
                <a16:creationId xmlns:a16="http://schemas.microsoft.com/office/drawing/2014/main" id="{D5D079C6-6B3B-6970-7381-9937D2D096F0}"/>
              </a:ext>
            </a:extLst>
          </p:cNvPr>
          <p:cNvPicPr>
            <a:picLocks noChangeAspect="1"/>
          </p:cNvPicPr>
          <p:nvPr/>
        </p:nvPicPr>
        <p:blipFill>
          <a:blip r:embed="rId3"/>
          <a:stretch>
            <a:fillRect/>
          </a:stretch>
        </p:blipFill>
        <p:spPr>
          <a:xfrm>
            <a:off x="0" y="0"/>
            <a:ext cx="9144000" cy="5143500"/>
          </a:xfrm>
          <a:prstGeom prst="rect">
            <a:avLst/>
          </a:prstGeom>
        </p:spPr>
      </p:pic>
      <p:sp>
        <p:nvSpPr>
          <p:cNvPr id="737" name="Google Shape;737;p48"/>
          <p:cNvSpPr txBox="1">
            <a:spLocks noGrp="1"/>
          </p:cNvSpPr>
          <p:nvPr>
            <p:ph type="title"/>
          </p:nvPr>
        </p:nvSpPr>
        <p:spPr>
          <a:xfrm>
            <a:off x="5219487" y="0"/>
            <a:ext cx="3924513" cy="205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accent1">
                    <a:lumMod val="50000"/>
                  </a:schemeClr>
                </a:solidFill>
              </a:rPr>
              <a:t>KHÁCH</a:t>
            </a:r>
            <a:r>
              <a:rPr lang="en-US" dirty="0">
                <a:solidFill>
                  <a:schemeClr val="accent1">
                    <a:lumMod val="50000"/>
                  </a:schemeClr>
                </a:solidFill>
              </a:rPr>
              <a:t> </a:t>
            </a:r>
            <a:r>
              <a:rPr lang="en-US" dirty="0" err="1">
                <a:solidFill>
                  <a:schemeClr val="accent1">
                    <a:lumMod val="50000"/>
                  </a:schemeClr>
                </a:solidFill>
              </a:rPr>
              <a:t>HÀNG</a:t>
            </a:r>
            <a:endParaRPr dirty="0">
              <a:solidFill>
                <a:schemeClr val="accent1">
                  <a:lumMod val="50000"/>
                </a:schemeClr>
              </a:solidFill>
            </a:endParaRPr>
          </a:p>
        </p:txBody>
      </p:sp>
    </p:spTree>
    <p:extLst>
      <p:ext uri="{BB962C8B-B14F-4D97-AF65-F5344CB8AC3E}">
        <p14:creationId xmlns:p14="http://schemas.microsoft.com/office/powerpoint/2010/main" val="393905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FA86553-88DB-5B2E-ECED-07E311A5D163}"/>
              </a:ext>
            </a:extLst>
          </p:cNvPr>
          <p:cNvPicPr>
            <a:picLocks noChangeAspect="1"/>
          </p:cNvPicPr>
          <p:nvPr/>
        </p:nvPicPr>
        <p:blipFill>
          <a:blip r:embed="rId3"/>
          <a:stretch>
            <a:fillRect/>
          </a:stretch>
        </p:blipFill>
        <p:spPr>
          <a:xfrm>
            <a:off x="0" y="0"/>
            <a:ext cx="9144000" cy="5143500"/>
          </a:xfrm>
          <a:prstGeom prst="rect">
            <a:avLst/>
          </a:prstGeom>
        </p:spPr>
      </p:pic>
      <p:sp>
        <p:nvSpPr>
          <p:cNvPr id="737" name="Google Shape;737;p48"/>
          <p:cNvSpPr txBox="1">
            <a:spLocks noGrp="1"/>
          </p:cNvSpPr>
          <p:nvPr>
            <p:ph type="title"/>
          </p:nvPr>
        </p:nvSpPr>
        <p:spPr>
          <a:xfrm>
            <a:off x="0" y="0"/>
            <a:ext cx="3924513" cy="205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accent1">
                    <a:lumMod val="50000"/>
                  </a:schemeClr>
                </a:solidFill>
              </a:rPr>
              <a:t>QUẢN</a:t>
            </a:r>
            <a:r>
              <a:rPr lang="en-US" dirty="0">
                <a:solidFill>
                  <a:schemeClr val="accent1">
                    <a:lumMod val="50000"/>
                  </a:schemeClr>
                </a:solidFill>
              </a:rPr>
              <a:t> </a:t>
            </a:r>
            <a:r>
              <a:rPr lang="en-US" dirty="0" err="1">
                <a:solidFill>
                  <a:schemeClr val="accent1">
                    <a:lumMod val="50000"/>
                  </a:schemeClr>
                </a:solidFill>
              </a:rPr>
              <a:t>TRỊ</a:t>
            </a:r>
            <a:r>
              <a:rPr lang="en-US" dirty="0">
                <a:solidFill>
                  <a:schemeClr val="accent1">
                    <a:lumMod val="50000"/>
                  </a:schemeClr>
                </a:solidFill>
              </a:rPr>
              <a:t> VIÊN</a:t>
            </a:r>
            <a:endParaRPr dirty="0">
              <a:solidFill>
                <a:schemeClr val="accent1">
                  <a:lumMod val="50000"/>
                </a:schemeClr>
              </a:solidFill>
            </a:endParaRPr>
          </a:p>
        </p:txBody>
      </p:sp>
    </p:spTree>
    <p:extLst>
      <p:ext uri="{BB962C8B-B14F-4D97-AF65-F5344CB8AC3E}">
        <p14:creationId xmlns:p14="http://schemas.microsoft.com/office/powerpoint/2010/main" val="106513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1940708" y="2500662"/>
            <a:ext cx="5418453" cy="67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KHẢO SÁT CÁC TRANG WEB LIÊN QUAN</a:t>
            </a:r>
            <a:endParaRPr dirty="0"/>
          </a:p>
        </p:txBody>
      </p:sp>
      <p:sp>
        <p:nvSpPr>
          <p:cNvPr id="591" name="Google Shape;591;p44"/>
          <p:cNvSpPr txBox="1">
            <a:spLocks noGrp="1"/>
          </p:cNvSpPr>
          <p:nvPr>
            <p:ph type="title" idx="2"/>
          </p:nvPr>
        </p:nvSpPr>
        <p:spPr>
          <a:xfrm>
            <a:off x="2937897" y="1223348"/>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592" name="Google Shape;592;p44"/>
          <p:cNvGrpSpPr/>
          <p:nvPr/>
        </p:nvGrpSpPr>
        <p:grpSpPr>
          <a:xfrm>
            <a:off x="2841628" y="4442271"/>
            <a:ext cx="3459539"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2841628" y="550009"/>
            <a:ext cx="3459539"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 name="Google Shape;605;p44"/>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nline Tv Shows Pitch Deck by Slidego">
  <a:themeElements>
    <a:clrScheme name="Simple Light">
      <a:dk1>
        <a:srgbClr val="FFFFFF"/>
      </a:dk1>
      <a:lt1>
        <a:srgbClr val="5ED2F1"/>
      </a:lt1>
      <a:dk2>
        <a:srgbClr val="2B88AA"/>
      </a:dk2>
      <a:lt2>
        <a:srgbClr val="D1208D"/>
      </a:lt2>
      <a:accent1>
        <a:srgbClr val="203B56"/>
      </a:accent1>
      <a:accent2>
        <a:srgbClr val="FFFFFF"/>
      </a:accent2>
      <a:accent3>
        <a:srgbClr val="81F5FF"/>
      </a:accent3>
      <a:accent4>
        <a:srgbClr val="2B88AA"/>
      </a:accent4>
      <a:accent5>
        <a:srgbClr val="D1208D"/>
      </a:accent5>
      <a:accent6>
        <a:srgbClr val="203B5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683049d-06c7-46e4-8cec-289ad8842f9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C641DAB1E407489AAFBD1506E4FFBC" ma:contentTypeVersion="16" ma:contentTypeDescription="Create a new document." ma:contentTypeScope="" ma:versionID="02b1aac78efead09e7d85a056ccf5a49">
  <xsd:schema xmlns:xsd="http://www.w3.org/2001/XMLSchema" xmlns:xs="http://www.w3.org/2001/XMLSchema" xmlns:p="http://schemas.microsoft.com/office/2006/metadata/properties" xmlns:ns3="8683049d-06c7-46e4-8cec-289ad8842f90" xmlns:ns4="1b1b30cf-fe08-4f05-8b80-08912e82cc20" targetNamespace="http://schemas.microsoft.com/office/2006/metadata/properties" ma:root="true" ma:fieldsID="2fac569267267203f1b02f189e5af2c5" ns3:_="" ns4:_="">
    <xsd:import namespace="8683049d-06c7-46e4-8cec-289ad8842f90"/>
    <xsd:import namespace="1b1b30cf-fe08-4f05-8b80-08912e82cc2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Location"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3049d-06c7-46e4-8cec-289ad8842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1b30cf-fe08-4f05-8b80-08912e82cc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D789F-4147-447C-AB4D-3EA9E51A587C}">
  <ds:schemaRefs>
    <ds:schemaRef ds:uri="http://schemas.microsoft.com/sharepoint/v3/contenttype/forms"/>
  </ds:schemaRefs>
</ds:datastoreItem>
</file>

<file path=customXml/itemProps2.xml><?xml version="1.0" encoding="utf-8"?>
<ds:datastoreItem xmlns:ds="http://schemas.openxmlformats.org/officeDocument/2006/customXml" ds:itemID="{E5969BB5-96F5-44CA-9849-8EDA81950B31}">
  <ds:schemaRefs>
    <ds:schemaRef ds:uri="8683049d-06c7-46e4-8cec-289ad8842f90"/>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1b1b30cf-fe08-4f05-8b80-08912e82cc20"/>
    <ds:schemaRef ds:uri="http://purl.org/dc/term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153C881A-8651-4374-BA0E-664E7C316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83049d-06c7-46e4-8cec-289ad8842f90"/>
    <ds:schemaRef ds:uri="1b1b30cf-fe08-4f05-8b80-08912e82cc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TotalTime>
  <Words>1841</Words>
  <Application>Microsoft Office PowerPoint</Application>
  <PresentationFormat>On-screen Show (16:9)</PresentationFormat>
  <Paragraphs>175</Paragraphs>
  <Slides>35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Prompt</vt:lpstr>
      <vt:lpstr>Muli</vt:lpstr>
      <vt:lpstr>Open Sans</vt:lpstr>
      <vt:lpstr>Roboto</vt:lpstr>
      <vt:lpstr>Oswald</vt:lpstr>
      <vt:lpstr>Open Sans Light</vt:lpstr>
      <vt:lpstr>Online Tv Shows Pitch Deck by Slidego</vt:lpstr>
      <vt:lpstr>BÁO CÁO CUỐI KÌ THƯƠNG MẠI ĐIỆN TỬ</vt:lpstr>
      <vt:lpstr>PHÁT TRIỂN CỬA HÀNG TRỰC TUYẾN VÀ HỆ THỐNG WEBSITE BÁN SÁCH NEKO-STORE</vt:lpstr>
      <vt:lpstr>THÀNH VIÊN NHÓM</vt:lpstr>
      <vt:lpstr>NỘI DUNG TRÌNH BÀY</vt:lpstr>
      <vt:lpstr>NỘI DUNG TRÌNH BÀY</vt:lpstr>
      <vt:lpstr>GIỚI THIỆU ĐỒ ÁN</vt:lpstr>
      <vt:lpstr>KHÁCH HÀNG</vt:lpstr>
      <vt:lpstr>QUẢN TRỊ VIÊN</vt:lpstr>
      <vt:lpstr>KHẢO SÁT CÁC TRANG WEB LIÊN QUAN</vt:lpstr>
      <vt:lpstr>TIKI</vt:lpstr>
      <vt:lpstr>TIKI</vt:lpstr>
      <vt:lpstr>WEBSITE FAHASA </vt:lpstr>
      <vt:lpstr>PowerPoint Presentation</vt:lpstr>
      <vt:lpstr>PowerPoint Presentation</vt:lpstr>
      <vt:lpstr>PowerPoint Presentation</vt:lpstr>
      <vt:lpstr>PowerPoint Presentation</vt:lpstr>
      <vt:lpstr>MẶT HÀNG KINH DOANH</vt:lpstr>
      <vt:lpstr>NEKO</vt:lpstr>
      <vt:lpstr>CÁC CHỨC NĂNG</vt:lpstr>
      <vt:lpstr>KHÁCH HÀNG</vt:lpstr>
      <vt:lpstr>PowerPoint Presentation</vt:lpstr>
      <vt:lpstr>PowerPoint Presentation</vt:lpstr>
      <vt:lpstr>QUẢN TRỊ VIÊN</vt:lpstr>
      <vt:lpstr>PowerPoint Presentation</vt:lpstr>
      <vt:lpstr>XÂY DỰNG HỆ THỐNG</vt:lpstr>
      <vt:lpstr>PowerPoint Presentation</vt:lpstr>
      <vt:lpstr>PowerPoint Presentation</vt:lpstr>
      <vt:lpstr>PowerPoint Presentation</vt:lpstr>
      <vt:lpstr>PowerPoint Presentation</vt:lpstr>
      <vt:lpstr>HƯỚNG DẪN CÀI ĐẶT (TEST)</vt:lpstr>
      <vt:lpstr>PowerPoint Presentation</vt:lpstr>
      <vt:lpstr>PowerPoint Presentation</vt:lpstr>
      <vt:lpstr>PowerPoint Presentation</vt:lpstr>
      <vt:lpstr>HƯỚNG DẪN SỬ DỤNG (DEMO)</vt:lpstr>
      <vt:lpstr>CẢM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NEKO</dc:title>
  <dc:creator>Tung</dc:creator>
  <cp:lastModifiedBy>TRINH HOANG TUNG</cp:lastModifiedBy>
  <cp:revision>3</cp:revision>
  <dcterms:modified xsi:type="dcterms:W3CDTF">2023-12-22T14:59:06Z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ies>
</file>